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44"/>
  </p:notesMasterIdLst>
  <p:handoutMasterIdLst>
    <p:handoutMasterId r:id="rId45"/>
  </p:handoutMasterIdLst>
  <p:sldIdLst>
    <p:sldId id="256" r:id="rId2"/>
    <p:sldId id="313" r:id="rId3"/>
    <p:sldId id="314" r:id="rId4"/>
    <p:sldId id="321" r:id="rId5"/>
    <p:sldId id="319" r:id="rId6"/>
    <p:sldId id="315" r:id="rId7"/>
    <p:sldId id="320" r:id="rId8"/>
    <p:sldId id="316" r:id="rId9"/>
    <p:sldId id="322" r:id="rId10"/>
    <p:sldId id="318" r:id="rId11"/>
    <p:sldId id="324" r:id="rId12"/>
    <p:sldId id="328" r:id="rId13"/>
    <p:sldId id="329" r:id="rId14"/>
    <p:sldId id="338" r:id="rId15"/>
    <p:sldId id="340" r:id="rId16"/>
    <p:sldId id="341" r:id="rId17"/>
    <p:sldId id="330" r:id="rId18"/>
    <p:sldId id="344" r:id="rId19"/>
    <p:sldId id="343" r:id="rId20"/>
    <p:sldId id="357" r:id="rId21"/>
    <p:sldId id="342" r:id="rId22"/>
    <p:sldId id="331" r:id="rId23"/>
    <p:sldId id="345" r:id="rId24"/>
    <p:sldId id="346" r:id="rId25"/>
    <p:sldId id="332" r:id="rId26"/>
    <p:sldId id="347" r:id="rId27"/>
    <p:sldId id="348" r:id="rId28"/>
    <p:sldId id="349" r:id="rId29"/>
    <p:sldId id="333" r:id="rId30"/>
    <p:sldId id="350" r:id="rId31"/>
    <p:sldId id="351" r:id="rId32"/>
    <p:sldId id="334" r:id="rId33"/>
    <p:sldId id="352" r:id="rId34"/>
    <p:sldId id="335" r:id="rId35"/>
    <p:sldId id="353" r:id="rId36"/>
    <p:sldId id="336" r:id="rId37"/>
    <p:sldId id="354" r:id="rId38"/>
    <p:sldId id="327" r:id="rId39"/>
    <p:sldId id="355" r:id="rId40"/>
    <p:sldId id="356" r:id="rId41"/>
    <p:sldId id="358" r:id="rId42"/>
    <p:sldId id="337" r:id="rId43"/>
  </p:sldIdLst>
  <p:sldSz cx="12192000" cy="6858000"/>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oy Hysmith" initials="" lastIdx="1" clrIdx="0"/>
  <p:cmAuthor id="1" name="Steve Muld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84C4"/>
    <a:srgbClr val="3483C4"/>
    <a:srgbClr val="1164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8BDB5E-3B56-4F5C-8818-80C81A574143}">
  <a:tblStyle styleId="{1E8BDB5E-3B56-4F5C-8818-80C81A574143}" styleName="Table_0">
    <a:wholeTbl>
      <a:tcTxStyle b="off" i="off">
        <a:font>
          <a:latin typeface="Calibri Light"/>
          <a:ea typeface="Calibri Light"/>
          <a:cs typeface="Calibri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EF0"/>
          </a:solidFill>
        </a:fill>
      </a:tcStyle>
    </a:wholeTbl>
    <a:band1H>
      <a:tcTxStyle/>
      <a:tcStyle>
        <a:tcBdr/>
        <a:fill>
          <a:solidFill>
            <a:srgbClr val="CCDBE1"/>
          </a:solidFill>
        </a:fill>
      </a:tcStyle>
    </a:band1H>
    <a:band2H>
      <a:tcTxStyle/>
      <a:tcStyle>
        <a:tcBdr/>
      </a:tcStyle>
    </a:band2H>
    <a:band1V>
      <a:tcTxStyle/>
      <a:tcStyle>
        <a:tcBdr/>
        <a:fill>
          <a:solidFill>
            <a:srgbClr val="CCDBE1"/>
          </a:solidFill>
        </a:fill>
      </a:tcStyle>
    </a:band1V>
    <a:band2V>
      <a:tcTxStyle/>
      <a:tcStyle>
        <a:tcBdr/>
      </a:tcStyle>
    </a:band2V>
    <a:lastCol>
      <a:tcTxStyle b="on" i="off">
        <a:font>
          <a:latin typeface="Calibri Light"/>
          <a:ea typeface="Calibri Light"/>
          <a:cs typeface="Calibri Light"/>
        </a:font>
        <a:schemeClr val="lt1"/>
      </a:tcTxStyle>
      <a:tcStyle>
        <a:tcBdr/>
        <a:fill>
          <a:solidFill>
            <a:schemeClr val="accent1"/>
          </a:solidFill>
        </a:fill>
      </a:tcStyle>
    </a:lastCol>
    <a:firstCol>
      <a:tcTxStyle b="on" i="off">
        <a:font>
          <a:latin typeface="Calibri Light"/>
          <a:ea typeface="Calibri Light"/>
          <a:cs typeface="Calibri Light"/>
        </a:font>
        <a:schemeClr val="lt1"/>
      </a:tcTxStyle>
      <a:tcStyle>
        <a:tcBdr/>
        <a:fill>
          <a:solidFill>
            <a:schemeClr val="accent1"/>
          </a:solidFill>
        </a:fill>
      </a:tcStyle>
    </a:firstCol>
    <a:lastRow>
      <a:tcTxStyle b="on" i="off">
        <a:font>
          <a:latin typeface="Calibri Light"/>
          <a:ea typeface="Calibri Light"/>
          <a:cs typeface="Calibri Light"/>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Light"/>
          <a:ea typeface="Calibri Light"/>
          <a:cs typeface="Calibri Light"/>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62"/>
    <p:restoredTop sz="83187" autoAdjust="0"/>
  </p:normalViewPr>
  <p:slideViewPr>
    <p:cSldViewPr snapToGrid="0" snapToObjects="1">
      <p:cViewPr varScale="1">
        <p:scale>
          <a:sx n="138" d="100"/>
          <a:sy n="138" d="100"/>
        </p:scale>
        <p:origin x="208" y="344"/>
      </p:cViewPr>
      <p:guideLst/>
    </p:cSldViewPr>
  </p:slideViewPr>
  <p:notesTextViewPr>
    <p:cViewPr>
      <p:scale>
        <a:sx n="140" d="100"/>
        <a:sy n="14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7A9D30-CC06-C649-B810-F2D279C2FA25}" type="doc">
      <dgm:prSet loTypeId="urn:microsoft.com/office/officeart/2005/8/layout/pyramid1" loCatId="pyramid" qsTypeId="urn:microsoft.com/office/officeart/2005/8/quickstyle/simple1" qsCatId="simple" csTypeId="urn:microsoft.com/office/officeart/2005/8/colors/accent1_2" csCatId="accent1" phldr="1"/>
      <dgm:spPr/>
    </dgm:pt>
    <dgm:pt modelId="{B26F2591-68FD-4746-BE1A-B1F2B352B5FA}">
      <dgm:prSet phldrT="[Text]"/>
      <dgm:spPr>
        <a:solidFill>
          <a:schemeClr val="accent3"/>
        </a:solidFill>
        <a:ln>
          <a:noFill/>
        </a:ln>
      </dgm:spPr>
      <dgm:t>
        <a:bodyPr/>
        <a:lstStyle/>
        <a:p>
          <a:r>
            <a:rPr lang="en-US" dirty="0"/>
            <a:t> </a:t>
          </a:r>
        </a:p>
      </dgm:t>
    </dgm:pt>
    <dgm:pt modelId="{B3739841-95E9-CD44-86B8-4BE2C87D0D48}" type="parTrans" cxnId="{54627A67-EDBD-414A-AA19-4EA26FC87A58}">
      <dgm:prSet/>
      <dgm:spPr/>
      <dgm:t>
        <a:bodyPr/>
        <a:lstStyle/>
        <a:p>
          <a:endParaRPr lang="en-US"/>
        </a:p>
      </dgm:t>
    </dgm:pt>
    <dgm:pt modelId="{19330700-4AD4-5D4A-93B3-25D4F2DB1D56}" type="sibTrans" cxnId="{54627A67-EDBD-414A-AA19-4EA26FC87A58}">
      <dgm:prSet/>
      <dgm:spPr/>
      <dgm:t>
        <a:bodyPr/>
        <a:lstStyle/>
        <a:p>
          <a:endParaRPr lang="en-US"/>
        </a:p>
      </dgm:t>
    </dgm:pt>
    <dgm:pt modelId="{CA07B656-A0B0-2247-9385-B46F13622271}">
      <dgm:prSet phldrT="[Text]"/>
      <dgm:spPr>
        <a:solidFill>
          <a:schemeClr val="bg1">
            <a:lumMod val="75000"/>
          </a:schemeClr>
        </a:solidFill>
        <a:ln>
          <a:noFill/>
        </a:ln>
      </dgm:spPr>
      <dgm:t>
        <a:bodyPr/>
        <a:lstStyle/>
        <a:p>
          <a:r>
            <a:rPr lang="en-US" dirty="0"/>
            <a:t> </a:t>
          </a:r>
        </a:p>
      </dgm:t>
    </dgm:pt>
    <dgm:pt modelId="{2B197215-2CA2-8643-AF5E-AFAD8EB4BDC9}" type="parTrans" cxnId="{87FAE8CD-995B-E748-B832-AB5B92F64CD8}">
      <dgm:prSet/>
      <dgm:spPr/>
      <dgm:t>
        <a:bodyPr/>
        <a:lstStyle/>
        <a:p>
          <a:endParaRPr lang="en-US"/>
        </a:p>
      </dgm:t>
    </dgm:pt>
    <dgm:pt modelId="{3C8FCD79-B890-0048-BFFF-F3D1F1EB413B}" type="sibTrans" cxnId="{87FAE8CD-995B-E748-B832-AB5B92F64CD8}">
      <dgm:prSet/>
      <dgm:spPr/>
      <dgm:t>
        <a:bodyPr/>
        <a:lstStyle/>
        <a:p>
          <a:endParaRPr lang="en-US"/>
        </a:p>
      </dgm:t>
    </dgm:pt>
    <dgm:pt modelId="{18EE2AA5-E9A4-074F-8835-5C3E66FDA9C3}">
      <dgm:prSet phldrT="[Text]"/>
      <dgm:spPr>
        <a:solidFill>
          <a:schemeClr val="bg1">
            <a:lumMod val="75000"/>
          </a:schemeClr>
        </a:solidFill>
        <a:ln>
          <a:noFill/>
        </a:ln>
      </dgm:spPr>
      <dgm:t>
        <a:bodyPr/>
        <a:lstStyle/>
        <a:p>
          <a:endParaRPr lang="en-US" dirty="0"/>
        </a:p>
      </dgm:t>
    </dgm:pt>
    <dgm:pt modelId="{7630041A-275F-5B4C-ADF6-8D61363292F9}" type="parTrans" cxnId="{37926534-177E-0548-B94B-ED27098D8611}">
      <dgm:prSet/>
      <dgm:spPr/>
      <dgm:t>
        <a:bodyPr/>
        <a:lstStyle/>
        <a:p>
          <a:endParaRPr lang="en-US"/>
        </a:p>
      </dgm:t>
    </dgm:pt>
    <dgm:pt modelId="{11E117AD-3365-324A-B3E6-F8B4DD7BAEBE}" type="sibTrans" cxnId="{37926534-177E-0548-B94B-ED27098D8611}">
      <dgm:prSet/>
      <dgm:spPr/>
      <dgm:t>
        <a:bodyPr/>
        <a:lstStyle/>
        <a:p>
          <a:endParaRPr lang="en-US"/>
        </a:p>
      </dgm:t>
    </dgm:pt>
    <dgm:pt modelId="{A1938AFE-E2F4-0246-804F-A7CEC3B1F7C1}">
      <dgm:prSet phldrT="[Text]"/>
      <dgm:spPr>
        <a:solidFill>
          <a:schemeClr val="bg1">
            <a:lumMod val="75000"/>
          </a:schemeClr>
        </a:solidFill>
        <a:ln>
          <a:noFill/>
        </a:ln>
      </dgm:spPr>
      <dgm:t>
        <a:bodyPr/>
        <a:lstStyle/>
        <a:p>
          <a:r>
            <a:rPr lang="en-US" dirty="0"/>
            <a:t> </a:t>
          </a:r>
        </a:p>
      </dgm:t>
    </dgm:pt>
    <dgm:pt modelId="{26B9FAC7-9F72-034D-A855-B67F8CE90020}" type="sibTrans" cxnId="{C6122D18-8B9E-4941-84CF-F046901C6B8D}">
      <dgm:prSet/>
      <dgm:spPr/>
      <dgm:t>
        <a:bodyPr/>
        <a:lstStyle/>
        <a:p>
          <a:endParaRPr lang="en-US"/>
        </a:p>
      </dgm:t>
    </dgm:pt>
    <dgm:pt modelId="{D904A4CE-0544-7546-96F0-053822640864}" type="parTrans" cxnId="{C6122D18-8B9E-4941-84CF-F046901C6B8D}">
      <dgm:prSet/>
      <dgm:spPr/>
      <dgm:t>
        <a:bodyPr/>
        <a:lstStyle/>
        <a:p>
          <a:endParaRPr lang="en-US"/>
        </a:p>
      </dgm:t>
    </dgm:pt>
    <dgm:pt modelId="{639AC3F5-A1A0-0E4F-8534-321130E247B9}" type="pres">
      <dgm:prSet presAssocID="{BF7A9D30-CC06-C649-B810-F2D279C2FA25}" presName="Name0" presStyleCnt="0">
        <dgm:presLayoutVars>
          <dgm:dir/>
          <dgm:animLvl val="lvl"/>
          <dgm:resizeHandles val="exact"/>
        </dgm:presLayoutVars>
      </dgm:prSet>
      <dgm:spPr/>
    </dgm:pt>
    <dgm:pt modelId="{EEEE4FFE-4EE3-3F40-9EA4-799CBEE8157C}" type="pres">
      <dgm:prSet presAssocID="{B26F2591-68FD-4746-BE1A-B1F2B352B5FA}" presName="Name8" presStyleCnt="0"/>
      <dgm:spPr/>
    </dgm:pt>
    <dgm:pt modelId="{C9CCA4C8-F788-F041-92D8-E1B7756C9CB3}" type="pres">
      <dgm:prSet presAssocID="{B26F2591-68FD-4746-BE1A-B1F2B352B5FA}" presName="level" presStyleLbl="node1" presStyleIdx="0" presStyleCnt="4">
        <dgm:presLayoutVars>
          <dgm:chMax val="1"/>
          <dgm:bulletEnabled val="1"/>
        </dgm:presLayoutVars>
      </dgm:prSet>
      <dgm:spPr/>
    </dgm:pt>
    <dgm:pt modelId="{72F3148D-1E4D-1B46-B641-FC0889BF41F3}" type="pres">
      <dgm:prSet presAssocID="{B26F2591-68FD-4746-BE1A-B1F2B352B5FA}" presName="levelTx" presStyleLbl="revTx" presStyleIdx="0" presStyleCnt="0">
        <dgm:presLayoutVars>
          <dgm:chMax val="1"/>
          <dgm:bulletEnabled val="1"/>
        </dgm:presLayoutVars>
      </dgm:prSet>
      <dgm:spPr/>
    </dgm:pt>
    <dgm:pt modelId="{0811A021-BCA6-B246-88AE-766F7A3B951B}" type="pres">
      <dgm:prSet presAssocID="{A1938AFE-E2F4-0246-804F-A7CEC3B1F7C1}" presName="Name8" presStyleCnt="0"/>
      <dgm:spPr/>
    </dgm:pt>
    <dgm:pt modelId="{FCAE2748-8A91-6645-8023-F90B3C1E7AA6}" type="pres">
      <dgm:prSet presAssocID="{A1938AFE-E2F4-0246-804F-A7CEC3B1F7C1}" presName="level" presStyleLbl="node1" presStyleIdx="1" presStyleCnt="4">
        <dgm:presLayoutVars>
          <dgm:chMax val="1"/>
          <dgm:bulletEnabled val="1"/>
        </dgm:presLayoutVars>
      </dgm:prSet>
      <dgm:spPr/>
    </dgm:pt>
    <dgm:pt modelId="{348FAB7B-7B8F-7644-B018-BFAD305C014F}" type="pres">
      <dgm:prSet presAssocID="{A1938AFE-E2F4-0246-804F-A7CEC3B1F7C1}" presName="levelTx" presStyleLbl="revTx" presStyleIdx="0" presStyleCnt="0">
        <dgm:presLayoutVars>
          <dgm:chMax val="1"/>
          <dgm:bulletEnabled val="1"/>
        </dgm:presLayoutVars>
      </dgm:prSet>
      <dgm:spPr/>
    </dgm:pt>
    <dgm:pt modelId="{DBCA8317-C852-8348-84F5-0B7A35B1CDC4}" type="pres">
      <dgm:prSet presAssocID="{18EE2AA5-E9A4-074F-8835-5C3E66FDA9C3}" presName="Name8" presStyleCnt="0"/>
      <dgm:spPr/>
    </dgm:pt>
    <dgm:pt modelId="{608B58F3-3676-AF4E-9935-639B8E1C8344}" type="pres">
      <dgm:prSet presAssocID="{18EE2AA5-E9A4-074F-8835-5C3E66FDA9C3}" presName="level" presStyleLbl="node1" presStyleIdx="2" presStyleCnt="4">
        <dgm:presLayoutVars>
          <dgm:chMax val="1"/>
          <dgm:bulletEnabled val="1"/>
        </dgm:presLayoutVars>
      </dgm:prSet>
      <dgm:spPr/>
    </dgm:pt>
    <dgm:pt modelId="{F1898B55-5169-C14C-99D7-928701B1865F}" type="pres">
      <dgm:prSet presAssocID="{18EE2AA5-E9A4-074F-8835-5C3E66FDA9C3}" presName="levelTx" presStyleLbl="revTx" presStyleIdx="0" presStyleCnt="0">
        <dgm:presLayoutVars>
          <dgm:chMax val="1"/>
          <dgm:bulletEnabled val="1"/>
        </dgm:presLayoutVars>
      </dgm:prSet>
      <dgm:spPr/>
    </dgm:pt>
    <dgm:pt modelId="{637F5CFD-A037-CD4B-B759-E88438D05D64}" type="pres">
      <dgm:prSet presAssocID="{CA07B656-A0B0-2247-9385-B46F13622271}" presName="Name8" presStyleCnt="0"/>
      <dgm:spPr/>
    </dgm:pt>
    <dgm:pt modelId="{54C7CCD0-9746-B74F-8D77-22A87A18373C}" type="pres">
      <dgm:prSet presAssocID="{CA07B656-A0B0-2247-9385-B46F13622271}" presName="level" presStyleLbl="node1" presStyleIdx="3" presStyleCnt="4">
        <dgm:presLayoutVars>
          <dgm:chMax val="1"/>
          <dgm:bulletEnabled val="1"/>
        </dgm:presLayoutVars>
      </dgm:prSet>
      <dgm:spPr/>
    </dgm:pt>
    <dgm:pt modelId="{EEFDAF4A-D50D-3745-9CC2-C4395DAF80F7}" type="pres">
      <dgm:prSet presAssocID="{CA07B656-A0B0-2247-9385-B46F13622271}" presName="levelTx" presStyleLbl="revTx" presStyleIdx="0" presStyleCnt="0">
        <dgm:presLayoutVars>
          <dgm:chMax val="1"/>
          <dgm:bulletEnabled val="1"/>
        </dgm:presLayoutVars>
      </dgm:prSet>
      <dgm:spPr/>
    </dgm:pt>
  </dgm:ptLst>
  <dgm:cxnLst>
    <dgm:cxn modelId="{C6122D18-8B9E-4941-84CF-F046901C6B8D}" srcId="{BF7A9D30-CC06-C649-B810-F2D279C2FA25}" destId="{A1938AFE-E2F4-0246-804F-A7CEC3B1F7C1}" srcOrd="1" destOrd="0" parTransId="{D904A4CE-0544-7546-96F0-053822640864}" sibTransId="{26B9FAC7-9F72-034D-A855-B67F8CE90020}"/>
    <dgm:cxn modelId="{9C238B1C-A2C4-D94F-9388-BADBE18907A0}" type="presOf" srcId="{BF7A9D30-CC06-C649-B810-F2D279C2FA25}" destId="{639AC3F5-A1A0-0E4F-8534-321130E247B9}" srcOrd="0" destOrd="0" presId="urn:microsoft.com/office/officeart/2005/8/layout/pyramid1"/>
    <dgm:cxn modelId="{59F1152A-A85C-574D-91E8-73AF4553EFD3}" type="presOf" srcId="{CA07B656-A0B0-2247-9385-B46F13622271}" destId="{54C7CCD0-9746-B74F-8D77-22A87A18373C}" srcOrd="0" destOrd="0" presId="urn:microsoft.com/office/officeart/2005/8/layout/pyramid1"/>
    <dgm:cxn modelId="{4D89912B-0F56-5D45-A925-553A5A2AB7B6}" type="presOf" srcId="{B26F2591-68FD-4746-BE1A-B1F2B352B5FA}" destId="{C9CCA4C8-F788-F041-92D8-E1B7756C9CB3}" srcOrd="0" destOrd="0" presId="urn:microsoft.com/office/officeart/2005/8/layout/pyramid1"/>
    <dgm:cxn modelId="{37926534-177E-0548-B94B-ED27098D8611}" srcId="{BF7A9D30-CC06-C649-B810-F2D279C2FA25}" destId="{18EE2AA5-E9A4-074F-8835-5C3E66FDA9C3}" srcOrd="2" destOrd="0" parTransId="{7630041A-275F-5B4C-ADF6-8D61363292F9}" sibTransId="{11E117AD-3365-324A-B3E6-F8B4DD7BAEBE}"/>
    <dgm:cxn modelId="{195A173F-96CF-A749-94AE-1C3E3FB12016}" type="presOf" srcId="{CA07B656-A0B0-2247-9385-B46F13622271}" destId="{EEFDAF4A-D50D-3745-9CC2-C4395DAF80F7}" srcOrd="1" destOrd="0" presId="urn:microsoft.com/office/officeart/2005/8/layout/pyramid1"/>
    <dgm:cxn modelId="{20515C46-D69F-4147-85EC-94A1D4C20DC5}" type="presOf" srcId="{B26F2591-68FD-4746-BE1A-B1F2B352B5FA}" destId="{72F3148D-1E4D-1B46-B641-FC0889BF41F3}" srcOrd="1" destOrd="0" presId="urn:microsoft.com/office/officeart/2005/8/layout/pyramid1"/>
    <dgm:cxn modelId="{ECD52B63-A324-EA4B-8659-80AE59A06638}" type="presOf" srcId="{18EE2AA5-E9A4-074F-8835-5C3E66FDA9C3}" destId="{608B58F3-3676-AF4E-9935-639B8E1C8344}" srcOrd="0" destOrd="0" presId="urn:microsoft.com/office/officeart/2005/8/layout/pyramid1"/>
    <dgm:cxn modelId="{54627A67-EDBD-414A-AA19-4EA26FC87A58}" srcId="{BF7A9D30-CC06-C649-B810-F2D279C2FA25}" destId="{B26F2591-68FD-4746-BE1A-B1F2B352B5FA}" srcOrd="0" destOrd="0" parTransId="{B3739841-95E9-CD44-86B8-4BE2C87D0D48}" sibTransId="{19330700-4AD4-5D4A-93B3-25D4F2DB1D56}"/>
    <dgm:cxn modelId="{2D3C0F89-85A6-A84F-BAFA-52C25B3D2C8B}" type="presOf" srcId="{A1938AFE-E2F4-0246-804F-A7CEC3B1F7C1}" destId="{348FAB7B-7B8F-7644-B018-BFAD305C014F}" srcOrd="1" destOrd="0" presId="urn:microsoft.com/office/officeart/2005/8/layout/pyramid1"/>
    <dgm:cxn modelId="{D28CDE99-D37A-824D-8F82-09D074007B3D}" type="presOf" srcId="{A1938AFE-E2F4-0246-804F-A7CEC3B1F7C1}" destId="{FCAE2748-8A91-6645-8023-F90B3C1E7AA6}" srcOrd="0" destOrd="0" presId="urn:microsoft.com/office/officeart/2005/8/layout/pyramid1"/>
    <dgm:cxn modelId="{87FAE8CD-995B-E748-B832-AB5B92F64CD8}" srcId="{BF7A9D30-CC06-C649-B810-F2D279C2FA25}" destId="{CA07B656-A0B0-2247-9385-B46F13622271}" srcOrd="3" destOrd="0" parTransId="{2B197215-2CA2-8643-AF5E-AFAD8EB4BDC9}" sibTransId="{3C8FCD79-B890-0048-BFFF-F3D1F1EB413B}"/>
    <dgm:cxn modelId="{706872FC-9638-D94C-B7D1-89E87E1836E5}" type="presOf" srcId="{18EE2AA5-E9A4-074F-8835-5C3E66FDA9C3}" destId="{F1898B55-5169-C14C-99D7-928701B1865F}" srcOrd="1" destOrd="0" presId="urn:microsoft.com/office/officeart/2005/8/layout/pyramid1"/>
    <dgm:cxn modelId="{2ACC11A2-1218-B641-B90A-EF73EC9A4122}" type="presParOf" srcId="{639AC3F5-A1A0-0E4F-8534-321130E247B9}" destId="{EEEE4FFE-4EE3-3F40-9EA4-799CBEE8157C}" srcOrd="0" destOrd="0" presId="urn:microsoft.com/office/officeart/2005/8/layout/pyramid1"/>
    <dgm:cxn modelId="{D3EA62C9-0945-BA48-B4D4-5D3E79B6C7D5}" type="presParOf" srcId="{EEEE4FFE-4EE3-3F40-9EA4-799CBEE8157C}" destId="{C9CCA4C8-F788-F041-92D8-E1B7756C9CB3}" srcOrd="0" destOrd="0" presId="urn:microsoft.com/office/officeart/2005/8/layout/pyramid1"/>
    <dgm:cxn modelId="{ADB559CA-C981-F34C-8EF6-AA02FC53CFC6}" type="presParOf" srcId="{EEEE4FFE-4EE3-3F40-9EA4-799CBEE8157C}" destId="{72F3148D-1E4D-1B46-B641-FC0889BF41F3}" srcOrd="1" destOrd="0" presId="urn:microsoft.com/office/officeart/2005/8/layout/pyramid1"/>
    <dgm:cxn modelId="{94C0C9A8-690F-7B4B-B699-CBF3CAB5A20C}" type="presParOf" srcId="{639AC3F5-A1A0-0E4F-8534-321130E247B9}" destId="{0811A021-BCA6-B246-88AE-766F7A3B951B}" srcOrd="1" destOrd="0" presId="urn:microsoft.com/office/officeart/2005/8/layout/pyramid1"/>
    <dgm:cxn modelId="{52D62503-B10D-B442-8D6F-15543DC635A8}" type="presParOf" srcId="{0811A021-BCA6-B246-88AE-766F7A3B951B}" destId="{FCAE2748-8A91-6645-8023-F90B3C1E7AA6}" srcOrd="0" destOrd="0" presId="urn:microsoft.com/office/officeart/2005/8/layout/pyramid1"/>
    <dgm:cxn modelId="{4AC949D6-3742-1545-A678-326FA515C05C}" type="presParOf" srcId="{0811A021-BCA6-B246-88AE-766F7A3B951B}" destId="{348FAB7B-7B8F-7644-B018-BFAD305C014F}" srcOrd="1" destOrd="0" presId="urn:microsoft.com/office/officeart/2005/8/layout/pyramid1"/>
    <dgm:cxn modelId="{8E916EE6-3AB9-FF46-8198-C362C1BE68A9}" type="presParOf" srcId="{639AC3F5-A1A0-0E4F-8534-321130E247B9}" destId="{DBCA8317-C852-8348-84F5-0B7A35B1CDC4}" srcOrd="2" destOrd="0" presId="urn:microsoft.com/office/officeart/2005/8/layout/pyramid1"/>
    <dgm:cxn modelId="{08283871-F79A-BA48-BF4D-45C09F5BB567}" type="presParOf" srcId="{DBCA8317-C852-8348-84F5-0B7A35B1CDC4}" destId="{608B58F3-3676-AF4E-9935-639B8E1C8344}" srcOrd="0" destOrd="0" presId="urn:microsoft.com/office/officeart/2005/8/layout/pyramid1"/>
    <dgm:cxn modelId="{E4C66417-AB19-5847-972E-B28D04E22611}" type="presParOf" srcId="{DBCA8317-C852-8348-84F5-0B7A35B1CDC4}" destId="{F1898B55-5169-C14C-99D7-928701B1865F}" srcOrd="1" destOrd="0" presId="urn:microsoft.com/office/officeart/2005/8/layout/pyramid1"/>
    <dgm:cxn modelId="{E6E36E4B-5AEE-844E-9120-1FB078848386}" type="presParOf" srcId="{639AC3F5-A1A0-0E4F-8534-321130E247B9}" destId="{637F5CFD-A037-CD4B-B759-E88438D05D64}" srcOrd="3" destOrd="0" presId="urn:microsoft.com/office/officeart/2005/8/layout/pyramid1"/>
    <dgm:cxn modelId="{492F0EE6-0C13-A243-8CE5-1F8815B90776}" type="presParOf" srcId="{637F5CFD-A037-CD4B-B759-E88438D05D64}" destId="{54C7CCD0-9746-B74F-8D77-22A87A18373C}" srcOrd="0" destOrd="0" presId="urn:microsoft.com/office/officeart/2005/8/layout/pyramid1"/>
    <dgm:cxn modelId="{6EC9815D-88E0-7D4B-BC2A-E5C0162597A6}" type="presParOf" srcId="{637F5CFD-A037-CD4B-B759-E88438D05D64}" destId="{EEFDAF4A-D50D-3745-9CC2-C4395DAF80F7}"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7A9D30-CC06-C649-B810-F2D279C2FA25}" type="doc">
      <dgm:prSet loTypeId="urn:microsoft.com/office/officeart/2005/8/layout/pyramid1" loCatId="pyramid" qsTypeId="urn:microsoft.com/office/officeart/2005/8/quickstyle/simple1" qsCatId="simple" csTypeId="urn:microsoft.com/office/officeart/2005/8/colors/accent1_2" csCatId="accent1" phldr="1"/>
      <dgm:spPr/>
    </dgm:pt>
    <dgm:pt modelId="{B26F2591-68FD-4746-BE1A-B1F2B352B5FA}">
      <dgm:prSet phldrT="[Text]"/>
      <dgm:spPr>
        <a:solidFill>
          <a:schemeClr val="accent3"/>
        </a:solidFill>
      </dgm:spPr>
      <dgm:t>
        <a:bodyPr/>
        <a:lstStyle/>
        <a:p>
          <a:r>
            <a:rPr lang="en-US" dirty="0"/>
            <a:t> </a:t>
          </a:r>
        </a:p>
      </dgm:t>
    </dgm:pt>
    <dgm:pt modelId="{B3739841-95E9-CD44-86B8-4BE2C87D0D48}" type="parTrans" cxnId="{54627A67-EDBD-414A-AA19-4EA26FC87A58}">
      <dgm:prSet/>
      <dgm:spPr/>
      <dgm:t>
        <a:bodyPr/>
        <a:lstStyle/>
        <a:p>
          <a:endParaRPr lang="en-US"/>
        </a:p>
      </dgm:t>
    </dgm:pt>
    <dgm:pt modelId="{19330700-4AD4-5D4A-93B3-25D4F2DB1D56}" type="sibTrans" cxnId="{54627A67-EDBD-414A-AA19-4EA26FC87A58}">
      <dgm:prSet/>
      <dgm:spPr/>
      <dgm:t>
        <a:bodyPr/>
        <a:lstStyle/>
        <a:p>
          <a:endParaRPr lang="en-US"/>
        </a:p>
      </dgm:t>
    </dgm:pt>
    <dgm:pt modelId="{A1938AFE-E2F4-0246-804F-A7CEC3B1F7C1}">
      <dgm:prSet phldrT="[Text]"/>
      <dgm:spPr>
        <a:solidFill>
          <a:schemeClr val="accent3">
            <a:lumMod val="60000"/>
            <a:lumOff val="40000"/>
            <a:alpha val="74118"/>
          </a:schemeClr>
        </a:solidFill>
      </dgm:spPr>
      <dgm:t>
        <a:bodyPr/>
        <a:lstStyle/>
        <a:p>
          <a:r>
            <a:rPr lang="en-US" dirty="0"/>
            <a:t> </a:t>
          </a:r>
        </a:p>
      </dgm:t>
    </dgm:pt>
    <dgm:pt modelId="{D904A4CE-0544-7546-96F0-053822640864}" type="parTrans" cxnId="{C6122D18-8B9E-4941-84CF-F046901C6B8D}">
      <dgm:prSet/>
      <dgm:spPr/>
      <dgm:t>
        <a:bodyPr/>
        <a:lstStyle/>
        <a:p>
          <a:endParaRPr lang="en-US"/>
        </a:p>
      </dgm:t>
    </dgm:pt>
    <dgm:pt modelId="{26B9FAC7-9F72-034D-A855-B67F8CE90020}" type="sibTrans" cxnId="{C6122D18-8B9E-4941-84CF-F046901C6B8D}">
      <dgm:prSet/>
      <dgm:spPr/>
      <dgm:t>
        <a:bodyPr/>
        <a:lstStyle/>
        <a:p>
          <a:endParaRPr lang="en-US"/>
        </a:p>
      </dgm:t>
    </dgm:pt>
    <dgm:pt modelId="{CA07B656-A0B0-2247-9385-B46F13622271}">
      <dgm:prSet phldrT="[Text]"/>
      <dgm:spPr>
        <a:solidFill>
          <a:schemeClr val="bg1">
            <a:lumMod val="85000"/>
          </a:schemeClr>
        </a:solidFill>
      </dgm:spPr>
      <dgm:t>
        <a:bodyPr/>
        <a:lstStyle/>
        <a:p>
          <a:r>
            <a:rPr lang="en-US" dirty="0"/>
            <a:t> </a:t>
          </a:r>
        </a:p>
      </dgm:t>
    </dgm:pt>
    <dgm:pt modelId="{2B197215-2CA2-8643-AF5E-AFAD8EB4BDC9}" type="parTrans" cxnId="{87FAE8CD-995B-E748-B832-AB5B92F64CD8}">
      <dgm:prSet/>
      <dgm:spPr/>
      <dgm:t>
        <a:bodyPr/>
        <a:lstStyle/>
        <a:p>
          <a:endParaRPr lang="en-US"/>
        </a:p>
      </dgm:t>
    </dgm:pt>
    <dgm:pt modelId="{3C8FCD79-B890-0048-BFFF-F3D1F1EB413B}" type="sibTrans" cxnId="{87FAE8CD-995B-E748-B832-AB5B92F64CD8}">
      <dgm:prSet/>
      <dgm:spPr/>
      <dgm:t>
        <a:bodyPr/>
        <a:lstStyle/>
        <a:p>
          <a:endParaRPr lang="en-US"/>
        </a:p>
      </dgm:t>
    </dgm:pt>
    <dgm:pt modelId="{18EE2AA5-E9A4-074F-8835-5C3E66FDA9C3}">
      <dgm:prSet phldrT="[Text]"/>
      <dgm:spPr>
        <a:solidFill>
          <a:schemeClr val="bg1">
            <a:lumMod val="75000"/>
          </a:schemeClr>
        </a:solidFill>
      </dgm:spPr>
      <dgm:t>
        <a:bodyPr/>
        <a:lstStyle/>
        <a:p>
          <a:endParaRPr lang="en-US" dirty="0"/>
        </a:p>
      </dgm:t>
    </dgm:pt>
    <dgm:pt modelId="{7630041A-275F-5B4C-ADF6-8D61363292F9}" type="parTrans" cxnId="{37926534-177E-0548-B94B-ED27098D8611}">
      <dgm:prSet/>
      <dgm:spPr/>
      <dgm:t>
        <a:bodyPr/>
        <a:lstStyle/>
        <a:p>
          <a:endParaRPr lang="en-US"/>
        </a:p>
      </dgm:t>
    </dgm:pt>
    <dgm:pt modelId="{11E117AD-3365-324A-B3E6-F8B4DD7BAEBE}" type="sibTrans" cxnId="{37926534-177E-0548-B94B-ED27098D8611}">
      <dgm:prSet/>
      <dgm:spPr/>
      <dgm:t>
        <a:bodyPr/>
        <a:lstStyle/>
        <a:p>
          <a:endParaRPr lang="en-US"/>
        </a:p>
      </dgm:t>
    </dgm:pt>
    <dgm:pt modelId="{639AC3F5-A1A0-0E4F-8534-321130E247B9}" type="pres">
      <dgm:prSet presAssocID="{BF7A9D30-CC06-C649-B810-F2D279C2FA25}" presName="Name0" presStyleCnt="0">
        <dgm:presLayoutVars>
          <dgm:dir/>
          <dgm:animLvl val="lvl"/>
          <dgm:resizeHandles val="exact"/>
        </dgm:presLayoutVars>
      </dgm:prSet>
      <dgm:spPr/>
    </dgm:pt>
    <dgm:pt modelId="{EEEE4FFE-4EE3-3F40-9EA4-799CBEE8157C}" type="pres">
      <dgm:prSet presAssocID="{B26F2591-68FD-4746-BE1A-B1F2B352B5FA}" presName="Name8" presStyleCnt="0"/>
      <dgm:spPr/>
    </dgm:pt>
    <dgm:pt modelId="{C9CCA4C8-F788-F041-92D8-E1B7756C9CB3}" type="pres">
      <dgm:prSet presAssocID="{B26F2591-68FD-4746-BE1A-B1F2B352B5FA}" presName="level" presStyleLbl="node1" presStyleIdx="0" presStyleCnt="4">
        <dgm:presLayoutVars>
          <dgm:chMax val="1"/>
          <dgm:bulletEnabled val="1"/>
        </dgm:presLayoutVars>
      </dgm:prSet>
      <dgm:spPr/>
    </dgm:pt>
    <dgm:pt modelId="{72F3148D-1E4D-1B46-B641-FC0889BF41F3}" type="pres">
      <dgm:prSet presAssocID="{B26F2591-68FD-4746-BE1A-B1F2B352B5FA}" presName="levelTx" presStyleLbl="revTx" presStyleIdx="0" presStyleCnt="0">
        <dgm:presLayoutVars>
          <dgm:chMax val="1"/>
          <dgm:bulletEnabled val="1"/>
        </dgm:presLayoutVars>
      </dgm:prSet>
      <dgm:spPr/>
    </dgm:pt>
    <dgm:pt modelId="{0811A021-BCA6-B246-88AE-766F7A3B951B}" type="pres">
      <dgm:prSet presAssocID="{A1938AFE-E2F4-0246-804F-A7CEC3B1F7C1}" presName="Name8" presStyleCnt="0"/>
      <dgm:spPr/>
    </dgm:pt>
    <dgm:pt modelId="{FCAE2748-8A91-6645-8023-F90B3C1E7AA6}" type="pres">
      <dgm:prSet presAssocID="{A1938AFE-E2F4-0246-804F-A7CEC3B1F7C1}" presName="level" presStyleLbl="node1" presStyleIdx="1" presStyleCnt="4">
        <dgm:presLayoutVars>
          <dgm:chMax val="1"/>
          <dgm:bulletEnabled val="1"/>
        </dgm:presLayoutVars>
      </dgm:prSet>
      <dgm:spPr/>
    </dgm:pt>
    <dgm:pt modelId="{348FAB7B-7B8F-7644-B018-BFAD305C014F}" type="pres">
      <dgm:prSet presAssocID="{A1938AFE-E2F4-0246-804F-A7CEC3B1F7C1}" presName="levelTx" presStyleLbl="revTx" presStyleIdx="0" presStyleCnt="0">
        <dgm:presLayoutVars>
          <dgm:chMax val="1"/>
          <dgm:bulletEnabled val="1"/>
        </dgm:presLayoutVars>
      </dgm:prSet>
      <dgm:spPr/>
    </dgm:pt>
    <dgm:pt modelId="{DBCA8317-C852-8348-84F5-0B7A35B1CDC4}" type="pres">
      <dgm:prSet presAssocID="{18EE2AA5-E9A4-074F-8835-5C3E66FDA9C3}" presName="Name8" presStyleCnt="0"/>
      <dgm:spPr/>
    </dgm:pt>
    <dgm:pt modelId="{608B58F3-3676-AF4E-9935-639B8E1C8344}" type="pres">
      <dgm:prSet presAssocID="{18EE2AA5-E9A4-074F-8835-5C3E66FDA9C3}" presName="level" presStyleLbl="node1" presStyleIdx="2" presStyleCnt="4">
        <dgm:presLayoutVars>
          <dgm:chMax val="1"/>
          <dgm:bulletEnabled val="1"/>
        </dgm:presLayoutVars>
      </dgm:prSet>
      <dgm:spPr/>
    </dgm:pt>
    <dgm:pt modelId="{F1898B55-5169-C14C-99D7-928701B1865F}" type="pres">
      <dgm:prSet presAssocID="{18EE2AA5-E9A4-074F-8835-5C3E66FDA9C3}" presName="levelTx" presStyleLbl="revTx" presStyleIdx="0" presStyleCnt="0">
        <dgm:presLayoutVars>
          <dgm:chMax val="1"/>
          <dgm:bulletEnabled val="1"/>
        </dgm:presLayoutVars>
      </dgm:prSet>
      <dgm:spPr/>
    </dgm:pt>
    <dgm:pt modelId="{637F5CFD-A037-CD4B-B759-E88438D05D64}" type="pres">
      <dgm:prSet presAssocID="{CA07B656-A0B0-2247-9385-B46F13622271}" presName="Name8" presStyleCnt="0"/>
      <dgm:spPr/>
    </dgm:pt>
    <dgm:pt modelId="{54C7CCD0-9746-B74F-8D77-22A87A18373C}" type="pres">
      <dgm:prSet presAssocID="{CA07B656-A0B0-2247-9385-B46F13622271}" presName="level" presStyleLbl="node1" presStyleIdx="3" presStyleCnt="4">
        <dgm:presLayoutVars>
          <dgm:chMax val="1"/>
          <dgm:bulletEnabled val="1"/>
        </dgm:presLayoutVars>
      </dgm:prSet>
      <dgm:spPr/>
    </dgm:pt>
    <dgm:pt modelId="{EEFDAF4A-D50D-3745-9CC2-C4395DAF80F7}" type="pres">
      <dgm:prSet presAssocID="{CA07B656-A0B0-2247-9385-B46F13622271}" presName="levelTx" presStyleLbl="revTx" presStyleIdx="0" presStyleCnt="0">
        <dgm:presLayoutVars>
          <dgm:chMax val="1"/>
          <dgm:bulletEnabled val="1"/>
        </dgm:presLayoutVars>
      </dgm:prSet>
      <dgm:spPr/>
    </dgm:pt>
  </dgm:ptLst>
  <dgm:cxnLst>
    <dgm:cxn modelId="{C6122D18-8B9E-4941-84CF-F046901C6B8D}" srcId="{BF7A9D30-CC06-C649-B810-F2D279C2FA25}" destId="{A1938AFE-E2F4-0246-804F-A7CEC3B1F7C1}" srcOrd="1" destOrd="0" parTransId="{D904A4CE-0544-7546-96F0-053822640864}" sibTransId="{26B9FAC7-9F72-034D-A855-B67F8CE90020}"/>
    <dgm:cxn modelId="{9C238B1C-A2C4-D94F-9388-BADBE18907A0}" type="presOf" srcId="{BF7A9D30-CC06-C649-B810-F2D279C2FA25}" destId="{639AC3F5-A1A0-0E4F-8534-321130E247B9}" srcOrd="0" destOrd="0" presId="urn:microsoft.com/office/officeart/2005/8/layout/pyramid1"/>
    <dgm:cxn modelId="{59F1152A-A85C-574D-91E8-73AF4553EFD3}" type="presOf" srcId="{CA07B656-A0B0-2247-9385-B46F13622271}" destId="{54C7CCD0-9746-B74F-8D77-22A87A18373C}" srcOrd="0" destOrd="0" presId="urn:microsoft.com/office/officeart/2005/8/layout/pyramid1"/>
    <dgm:cxn modelId="{4D89912B-0F56-5D45-A925-553A5A2AB7B6}" type="presOf" srcId="{B26F2591-68FD-4746-BE1A-B1F2B352B5FA}" destId="{C9CCA4C8-F788-F041-92D8-E1B7756C9CB3}" srcOrd="0" destOrd="0" presId="urn:microsoft.com/office/officeart/2005/8/layout/pyramid1"/>
    <dgm:cxn modelId="{37926534-177E-0548-B94B-ED27098D8611}" srcId="{BF7A9D30-CC06-C649-B810-F2D279C2FA25}" destId="{18EE2AA5-E9A4-074F-8835-5C3E66FDA9C3}" srcOrd="2" destOrd="0" parTransId="{7630041A-275F-5B4C-ADF6-8D61363292F9}" sibTransId="{11E117AD-3365-324A-B3E6-F8B4DD7BAEBE}"/>
    <dgm:cxn modelId="{195A173F-96CF-A749-94AE-1C3E3FB12016}" type="presOf" srcId="{CA07B656-A0B0-2247-9385-B46F13622271}" destId="{EEFDAF4A-D50D-3745-9CC2-C4395DAF80F7}" srcOrd="1" destOrd="0" presId="urn:microsoft.com/office/officeart/2005/8/layout/pyramid1"/>
    <dgm:cxn modelId="{20515C46-D69F-4147-85EC-94A1D4C20DC5}" type="presOf" srcId="{B26F2591-68FD-4746-BE1A-B1F2B352B5FA}" destId="{72F3148D-1E4D-1B46-B641-FC0889BF41F3}" srcOrd="1" destOrd="0" presId="urn:microsoft.com/office/officeart/2005/8/layout/pyramid1"/>
    <dgm:cxn modelId="{ECD52B63-A324-EA4B-8659-80AE59A06638}" type="presOf" srcId="{18EE2AA5-E9A4-074F-8835-5C3E66FDA9C3}" destId="{608B58F3-3676-AF4E-9935-639B8E1C8344}" srcOrd="0" destOrd="0" presId="urn:microsoft.com/office/officeart/2005/8/layout/pyramid1"/>
    <dgm:cxn modelId="{54627A67-EDBD-414A-AA19-4EA26FC87A58}" srcId="{BF7A9D30-CC06-C649-B810-F2D279C2FA25}" destId="{B26F2591-68FD-4746-BE1A-B1F2B352B5FA}" srcOrd="0" destOrd="0" parTransId="{B3739841-95E9-CD44-86B8-4BE2C87D0D48}" sibTransId="{19330700-4AD4-5D4A-93B3-25D4F2DB1D56}"/>
    <dgm:cxn modelId="{2D3C0F89-85A6-A84F-BAFA-52C25B3D2C8B}" type="presOf" srcId="{A1938AFE-E2F4-0246-804F-A7CEC3B1F7C1}" destId="{348FAB7B-7B8F-7644-B018-BFAD305C014F}" srcOrd="1" destOrd="0" presId="urn:microsoft.com/office/officeart/2005/8/layout/pyramid1"/>
    <dgm:cxn modelId="{D28CDE99-D37A-824D-8F82-09D074007B3D}" type="presOf" srcId="{A1938AFE-E2F4-0246-804F-A7CEC3B1F7C1}" destId="{FCAE2748-8A91-6645-8023-F90B3C1E7AA6}" srcOrd="0" destOrd="0" presId="urn:microsoft.com/office/officeart/2005/8/layout/pyramid1"/>
    <dgm:cxn modelId="{87FAE8CD-995B-E748-B832-AB5B92F64CD8}" srcId="{BF7A9D30-CC06-C649-B810-F2D279C2FA25}" destId="{CA07B656-A0B0-2247-9385-B46F13622271}" srcOrd="3" destOrd="0" parTransId="{2B197215-2CA2-8643-AF5E-AFAD8EB4BDC9}" sibTransId="{3C8FCD79-B890-0048-BFFF-F3D1F1EB413B}"/>
    <dgm:cxn modelId="{706872FC-9638-D94C-B7D1-89E87E1836E5}" type="presOf" srcId="{18EE2AA5-E9A4-074F-8835-5C3E66FDA9C3}" destId="{F1898B55-5169-C14C-99D7-928701B1865F}" srcOrd="1" destOrd="0" presId="urn:microsoft.com/office/officeart/2005/8/layout/pyramid1"/>
    <dgm:cxn modelId="{2ACC11A2-1218-B641-B90A-EF73EC9A4122}" type="presParOf" srcId="{639AC3F5-A1A0-0E4F-8534-321130E247B9}" destId="{EEEE4FFE-4EE3-3F40-9EA4-799CBEE8157C}" srcOrd="0" destOrd="0" presId="urn:microsoft.com/office/officeart/2005/8/layout/pyramid1"/>
    <dgm:cxn modelId="{D3EA62C9-0945-BA48-B4D4-5D3E79B6C7D5}" type="presParOf" srcId="{EEEE4FFE-4EE3-3F40-9EA4-799CBEE8157C}" destId="{C9CCA4C8-F788-F041-92D8-E1B7756C9CB3}" srcOrd="0" destOrd="0" presId="urn:microsoft.com/office/officeart/2005/8/layout/pyramid1"/>
    <dgm:cxn modelId="{ADB559CA-C981-F34C-8EF6-AA02FC53CFC6}" type="presParOf" srcId="{EEEE4FFE-4EE3-3F40-9EA4-799CBEE8157C}" destId="{72F3148D-1E4D-1B46-B641-FC0889BF41F3}" srcOrd="1" destOrd="0" presId="urn:microsoft.com/office/officeart/2005/8/layout/pyramid1"/>
    <dgm:cxn modelId="{94C0C9A8-690F-7B4B-B699-CBF3CAB5A20C}" type="presParOf" srcId="{639AC3F5-A1A0-0E4F-8534-321130E247B9}" destId="{0811A021-BCA6-B246-88AE-766F7A3B951B}" srcOrd="1" destOrd="0" presId="urn:microsoft.com/office/officeart/2005/8/layout/pyramid1"/>
    <dgm:cxn modelId="{52D62503-B10D-B442-8D6F-15543DC635A8}" type="presParOf" srcId="{0811A021-BCA6-B246-88AE-766F7A3B951B}" destId="{FCAE2748-8A91-6645-8023-F90B3C1E7AA6}" srcOrd="0" destOrd="0" presId="urn:microsoft.com/office/officeart/2005/8/layout/pyramid1"/>
    <dgm:cxn modelId="{4AC949D6-3742-1545-A678-326FA515C05C}" type="presParOf" srcId="{0811A021-BCA6-B246-88AE-766F7A3B951B}" destId="{348FAB7B-7B8F-7644-B018-BFAD305C014F}" srcOrd="1" destOrd="0" presId="urn:microsoft.com/office/officeart/2005/8/layout/pyramid1"/>
    <dgm:cxn modelId="{8E916EE6-3AB9-FF46-8198-C362C1BE68A9}" type="presParOf" srcId="{639AC3F5-A1A0-0E4F-8534-321130E247B9}" destId="{DBCA8317-C852-8348-84F5-0B7A35B1CDC4}" srcOrd="2" destOrd="0" presId="urn:microsoft.com/office/officeart/2005/8/layout/pyramid1"/>
    <dgm:cxn modelId="{08283871-F79A-BA48-BF4D-45C09F5BB567}" type="presParOf" srcId="{DBCA8317-C852-8348-84F5-0B7A35B1CDC4}" destId="{608B58F3-3676-AF4E-9935-639B8E1C8344}" srcOrd="0" destOrd="0" presId="urn:microsoft.com/office/officeart/2005/8/layout/pyramid1"/>
    <dgm:cxn modelId="{E4C66417-AB19-5847-972E-B28D04E22611}" type="presParOf" srcId="{DBCA8317-C852-8348-84F5-0B7A35B1CDC4}" destId="{F1898B55-5169-C14C-99D7-928701B1865F}" srcOrd="1" destOrd="0" presId="urn:microsoft.com/office/officeart/2005/8/layout/pyramid1"/>
    <dgm:cxn modelId="{E6E36E4B-5AEE-844E-9120-1FB078848386}" type="presParOf" srcId="{639AC3F5-A1A0-0E4F-8534-321130E247B9}" destId="{637F5CFD-A037-CD4B-B759-E88438D05D64}" srcOrd="3" destOrd="0" presId="urn:microsoft.com/office/officeart/2005/8/layout/pyramid1"/>
    <dgm:cxn modelId="{492F0EE6-0C13-A243-8CE5-1F8815B90776}" type="presParOf" srcId="{637F5CFD-A037-CD4B-B759-E88438D05D64}" destId="{54C7CCD0-9746-B74F-8D77-22A87A18373C}" srcOrd="0" destOrd="0" presId="urn:microsoft.com/office/officeart/2005/8/layout/pyramid1"/>
    <dgm:cxn modelId="{6EC9815D-88E0-7D4B-BC2A-E5C0162597A6}" type="presParOf" srcId="{637F5CFD-A037-CD4B-B759-E88438D05D64}" destId="{EEFDAF4A-D50D-3745-9CC2-C4395DAF80F7}"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CA4C8-F788-F041-92D8-E1B7756C9CB3}">
      <dsp:nvSpPr>
        <dsp:cNvPr id="0" name=""/>
        <dsp:cNvSpPr/>
      </dsp:nvSpPr>
      <dsp:spPr>
        <a:xfrm>
          <a:off x="2412673" y="0"/>
          <a:ext cx="1608449" cy="1345012"/>
        </a:xfrm>
        <a:prstGeom prst="trapezoid">
          <a:avLst>
            <a:gd name="adj" fmla="val 59793"/>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412673" y="0"/>
        <a:ext cx="1608449" cy="1345012"/>
      </dsp:txXfrm>
    </dsp:sp>
    <dsp:sp modelId="{FCAE2748-8A91-6645-8023-F90B3C1E7AA6}">
      <dsp:nvSpPr>
        <dsp:cNvPr id="0" name=""/>
        <dsp:cNvSpPr/>
      </dsp:nvSpPr>
      <dsp:spPr>
        <a:xfrm>
          <a:off x="1608449" y="1345012"/>
          <a:ext cx="3216898" cy="1345012"/>
        </a:xfrm>
        <a:prstGeom prst="trapezoid">
          <a:avLst>
            <a:gd name="adj" fmla="val 59793"/>
          </a:avLst>
        </a:prstGeom>
        <a:solidFill>
          <a:schemeClr val="bg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171406" y="1345012"/>
        <a:ext cx="2090984" cy="1345012"/>
      </dsp:txXfrm>
    </dsp:sp>
    <dsp:sp modelId="{608B58F3-3676-AF4E-9935-639B8E1C8344}">
      <dsp:nvSpPr>
        <dsp:cNvPr id="0" name=""/>
        <dsp:cNvSpPr/>
      </dsp:nvSpPr>
      <dsp:spPr>
        <a:xfrm>
          <a:off x="804224" y="2690025"/>
          <a:ext cx="4825347" cy="1345012"/>
        </a:xfrm>
        <a:prstGeom prst="trapezoid">
          <a:avLst>
            <a:gd name="adj" fmla="val 59793"/>
          </a:avLst>
        </a:prstGeom>
        <a:solidFill>
          <a:schemeClr val="bg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48660" y="2690025"/>
        <a:ext cx="3136476" cy="1345012"/>
      </dsp:txXfrm>
    </dsp:sp>
    <dsp:sp modelId="{54C7CCD0-9746-B74F-8D77-22A87A18373C}">
      <dsp:nvSpPr>
        <dsp:cNvPr id="0" name=""/>
        <dsp:cNvSpPr/>
      </dsp:nvSpPr>
      <dsp:spPr>
        <a:xfrm>
          <a:off x="0" y="4035037"/>
          <a:ext cx="6433797" cy="1345012"/>
        </a:xfrm>
        <a:prstGeom prst="trapezoid">
          <a:avLst>
            <a:gd name="adj" fmla="val 59793"/>
          </a:avLst>
        </a:prstGeom>
        <a:solidFill>
          <a:schemeClr val="bg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125914" y="4035037"/>
        <a:ext cx="4181968" cy="1345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CA4C8-F788-F041-92D8-E1B7756C9CB3}">
      <dsp:nvSpPr>
        <dsp:cNvPr id="0" name=""/>
        <dsp:cNvSpPr/>
      </dsp:nvSpPr>
      <dsp:spPr>
        <a:xfrm>
          <a:off x="2412673" y="0"/>
          <a:ext cx="1608449" cy="1345012"/>
        </a:xfrm>
        <a:prstGeom prst="trapezoid">
          <a:avLst>
            <a:gd name="adj" fmla="val 59793"/>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412673" y="0"/>
        <a:ext cx="1608449" cy="1345012"/>
      </dsp:txXfrm>
    </dsp:sp>
    <dsp:sp modelId="{FCAE2748-8A91-6645-8023-F90B3C1E7AA6}">
      <dsp:nvSpPr>
        <dsp:cNvPr id="0" name=""/>
        <dsp:cNvSpPr/>
      </dsp:nvSpPr>
      <dsp:spPr>
        <a:xfrm>
          <a:off x="1608449" y="1345012"/>
          <a:ext cx="3216898" cy="1345012"/>
        </a:xfrm>
        <a:prstGeom prst="trapezoid">
          <a:avLst>
            <a:gd name="adj" fmla="val 59793"/>
          </a:avLst>
        </a:prstGeom>
        <a:solidFill>
          <a:schemeClr val="accent3">
            <a:lumMod val="60000"/>
            <a:lumOff val="40000"/>
            <a:alpha val="74118"/>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171406" y="1345012"/>
        <a:ext cx="2090984" cy="1345012"/>
      </dsp:txXfrm>
    </dsp:sp>
    <dsp:sp modelId="{608B58F3-3676-AF4E-9935-639B8E1C8344}">
      <dsp:nvSpPr>
        <dsp:cNvPr id="0" name=""/>
        <dsp:cNvSpPr/>
      </dsp:nvSpPr>
      <dsp:spPr>
        <a:xfrm>
          <a:off x="804224" y="2690025"/>
          <a:ext cx="4825347" cy="1345012"/>
        </a:xfrm>
        <a:prstGeom prst="trapezoid">
          <a:avLst>
            <a:gd name="adj" fmla="val 59793"/>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648660" y="2690025"/>
        <a:ext cx="3136476" cy="1345012"/>
      </dsp:txXfrm>
    </dsp:sp>
    <dsp:sp modelId="{54C7CCD0-9746-B74F-8D77-22A87A18373C}">
      <dsp:nvSpPr>
        <dsp:cNvPr id="0" name=""/>
        <dsp:cNvSpPr/>
      </dsp:nvSpPr>
      <dsp:spPr>
        <a:xfrm>
          <a:off x="0" y="4035037"/>
          <a:ext cx="6433797" cy="1345012"/>
        </a:xfrm>
        <a:prstGeom prst="trapezoid">
          <a:avLst>
            <a:gd name="adj" fmla="val 59793"/>
          </a:avLst>
        </a:prstGeom>
        <a:solidFill>
          <a:schemeClr val="bg1">
            <a:lumMod val="8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125914" y="4035037"/>
        <a:ext cx="4181968" cy="1345012"/>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BE0EE-704C-B949-9DA0-0DCADD82EB81}"/>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E8B754-9AEF-6E44-98E7-9FB5CECA8AB6}"/>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B4C0FF27-2706-8B44-8217-0217E5334975}" type="datetimeFigureOut">
              <a:rPr lang="en-US" smtClean="0"/>
              <a:t>10/11/19</a:t>
            </a:fld>
            <a:endParaRPr lang="en-US"/>
          </a:p>
        </p:txBody>
      </p:sp>
      <p:sp>
        <p:nvSpPr>
          <p:cNvPr id="4" name="Footer Placeholder 3">
            <a:extLst>
              <a:ext uri="{FF2B5EF4-FFF2-40B4-BE49-F238E27FC236}">
                <a16:creationId xmlns:a16="http://schemas.microsoft.com/office/drawing/2014/main" id="{E84EC3C0-66B7-5442-885D-DE789362EE47}"/>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26C8FC-D730-964E-9B5A-4698182BABE4}"/>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A0BCC82E-6B76-1A47-943F-1FAF48C2DA09}" type="slidenum">
              <a:rPr lang="en-US" smtClean="0"/>
              <a:t>‹#›</a:t>
            </a:fld>
            <a:endParaRPr lang="en-US"/>
          </a:p>
        </p:txBody>
      </p:sp>
    </p:spTree>
    <p:extLst>
      <p:ext uri="{BB962C8B-B14F-4D97-AF65-F5344CB8AC3E}">
        <p14:creationId xmlns:p14="http://schemas.microsoft.com/office/powerpoint/2010/main" val="115950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71800" cy="46482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4" y="0"/>
            <a:ext cx="2971800" cy="46482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29967"/>
            <a:ext cx="2971800" cy="46482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4" y="8829967"/>
            <a:ext cx="2971800" cy="46482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p1:notes"/>
          <p:cNvSpPr txBox="1">
            <a:spLocks noGrp="1"/>
          </p:cNvSpPr>
          <p:nvPr>
            <p:ph type="body" idx="1"/>
          </p:nvPr>
        </p:nvSpPr>
        <p:spPr>
          <a:xfrm>
            <a:off x="685800" y="4415790"/>
            <a:ext cx="5486400" cy="418338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https://</a:t>
            </a:r>
            <a:r>
              <a:rPr lang="en-US" dirty="0" err="1"/>
              <a:t>www.flickr.com</a:t>
            </a:r>
            <a:r>
              <a:rPr lang="en-US" dirty="0"/>
              <a:t>/photos/89379582@N05/15998999276</a:t>
            </a:r>
            <a:endParaRPr dirty="0"/>
          </a:p>
        </p:txBody>
      </p:sp>
      <p:sp>
        <p:nvSpPr>
          <p:cNvPr id="49" name="Google Shape;49;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All areas of your org so everyone feels that their work connects to overall success</a:t>
            </a:r>
          </a:p>
          <a:p>
            <a:pPr marL="0" lvl="0" indent="0" algn="l" rtl="0">
              <a:spcBef>
                <a:spcPts val="0"/>
              </a:spcBef>
              <a:spcAft>
                <a:spcPts val="0"/>
              </a:spcAft>
              <a:buNone/>
            </a:pPr>
            <a:r>
              <a:rPr lang="en-US" b="0" dirty="0">
                <a:solidFill>
                  <a:srgbClr val="FF0000"/>
                </a:solidFill>
              </a:rPr>
              <a:t>Doesn’t mean a KPI per group – explore high-level goals/metrics that all groups feed into, impact they have</a:t>
            </a:r>
          </a:p>
          <a:p>
            <a:pPr marL="0" lvl="0" indent="0" algn="l" rtl="0">
              <a:spcBef>
                <a:spcPts val="0"/>
              </a:spcBef>
              <a:spcAft>
                <a:spcPts val="0"/>
              </a:spcAft>
              <a:buNone/>
            </a:pPr>
            <a:r>
              <a:rPr lang="en-US" b="0" dirty="0">
                <a:solidFill>
                  <a:srgbClr val="FF0000"/>
                </a:solidFill>
              </a:rPr>
              <a:t>Grow audience: many teams contribute</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879173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1816015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It’s tempting to just stick with the things you already measure instead of look at what metrics might be better</a:t>
            </a:r>
          </a:p>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444184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Puppies as shameless pandering for your attention and approval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a:t>
            </a:r>
            <a:r>
              <a:rPr lang="en-US" b="0" dirty="0" err="1">
                <a:solidFill>
                  <a:srgbClr val="FF0000"/>
                </a:solidFill>
              </a:rPr>
              <a:t>travel_aficionado</a:t>
            </a:r>
            <a:r>
              <a:rPr lang="en-US" b="0" dirty="0">
                <a:solidFill>
                  <a:srgbClr val="FF0000"/>
                </a:solidFill>
              </a:rPr>
              <a:t>/6599138729</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7389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So much of this is about knowing your culture</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67681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Exec sponsor</a:t>
            </a:r>
          </a:p>
          <a:p>
            <a:pPr marL="0" lvl="0" indent="0" algn="l" rtl="0">
              <a:spcBef>
                <a:spcPts val="0"/>
              </a:spcBef>
              <a:spcAft>
                <a:spcPts val="0"/>
              </a:spcAft>
              <a:buNone/>
            </a:pPr>
            <a:r>
              <a:rPr lang="en-US" b="0" dirty="0">
                <a:solidFill>
                  <a:srgbClr val="FF0000"/>
                </a:solidFill>
              </a:rPr>
              <a:t>Range of divisions</a:t>
            </a:r>
          </a:p>
          <a:p>
            <a:pPr marL="0" lvl="0" indent="0" algn="l" rtl="0">
              <a:spcBef>
                <a:spcPts val="0"/>
              </a:spcBef>
              <a:spcAft>
                <a:spcPts val="0"/>
              </a:spcAft>
              <a:buNone/>
            </a:pPr>
            <a:r>
              <a:rPr lang="en-US" b="0" dirty="0">
                <a:solidFill>
                  <a:srgbClr val="FF0000"/>
                </a:solidFill>
              </a:rPr>
              <a:t>Leaders and influencers</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61906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Even though it’s a journalism hub, the team isn’t just newsroom folks</a:t>
            </a:r>
          </a:p>
          <a:p>
            <a:pPr marL="0" lvl="0" indent="0" algn="l" rtl="0">
              <a:spcBef>
                <a:spcPts val="0"/>
              </a:spcBef>
              <a:spcAft>
                <a:spcPts val="0"/>
              </a:spcAft>
              <a:buNone/>
            </a:pPr>
            <a:r>
              <a:rPr lang="en-US" b="0" dirty="0">
                <a:solidFill>
                  <a:srgbClr val="FF0000"/>
                </a:solidFill>
              </a:rPr>
              <a:t>Broad collaboration and impacts</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2496328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/photos/31793919@N03/4061435651</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729655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919785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ysClr val="windowText" lastClr="000000"/>
                </a:solidFill>
                <a:effectLst/>
                <a:uLnTx/>
                <a:uFillTx/>
                <a:latin typeface="Arial"/>
                <a:ea typeface="Calibri"/>
                <a:cs typeface="Arial"/>
                <a:sym typeface="Calibri"/>
              </a:rPr>
              <a:t>No longer rooted to anything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ysClr val="windowText" lastClr="000000"/>
                </a:solidFill>
                <a:effectLst/>
                <a:uLnTx/>
                <a:uFillTx/>
                <a:latin typeface="Arial"/>
                <a:ea typeface="Calibri"/>
                <a:cs typeface="Arial"/>
                <a:sym typeface="Calibri"/>
              </a:rPr>
              <a:t>If disconnected from a goal, will die, feel arbitrary and ignored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1200" cap="none" spc="0" normalizeH="0" baseline="0" noProof="0" dirty="0">
              <a:ln>
                <a:noFill/>
              </a:ln>
              <a:solidFill>
                <a:sysClr val="windowText" lastClr="000000"/>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1200" cap="none" spc="0" normalizeH="0" baseline="0" noProof="0" dirty="0">
                <a:ln>
                  <a:noFill/>
                </a:ln>
                <a:solidFill>
                  <a:sysClr val="windowText" lastClr="000000"/>
                </a:solidFill>
                <a:effectLst/>
                <a:uLnTx/>
                <a:uFillTx/>
                <a:latin typeface="Arial"/>
                <a:ea typeface="Calibri"/>
                <a:cs typeface="Arial"/>
                <a:sym typeface="Calibri"/>
              </a:rPr>
              <a:t>https://</a:t>
            </a:r>
            <a:r>
              <a:rPr kumimoji="0" lang="en-US" sz="1200" b="0" i="0" u="none" strike="noStrike" kern="1200" cap="none" spc="0" normalizeH="0" baseline="0" noProof="0" dirty="0" err="1">
                <a:ln>
                  <a:noFill/>
                </a:ln>
                <a:solidFill>
                  <a:sysClr val="windowText" lastClr="000000"/>
                </a:solidFill>
                <a:effectLst/>
                <a:uLnTx/>
                <a:uFillTx/>
                <a:latin typeface="Arial"/>
                <a:ea typeface="Calibri"/>
                <a:cs typeface="Arial"/>
                <a:sym typeface="Calibri"/>
              </a:rPr>
              <a:t>www.flickr.com</a:t>
            </a:r>
            <a:r>
              <a:rPr kumimoji="0" lang="en-US" sz="1200" b="0" i="0" u="none" strike="noStrike" kern="1200" cap="none" spc="0" normalizeH="0" baseline="0" noProof="0" dirty="0">
                <a:ln>
                  <a:noFill/>
                </a:ln>
                <a:solidFill>
                  <a:sysClr val="windowText" lastClr="000000"/>
                </a:solidFill>
                <a:effectLst/>
                <a:uLnTx/>
                <a:uFillTx/>
                <a:latin typeface="Arial"/>
                <a:ea typeface="Calibri"/>
                <a:cs typeface="Arial"/>
                <a:sym typeface="Calibri"/>
              </a:rPr>
              <a:t>/photos/hippie/1341204435</a:t>
            </a:r>
          </a:p>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310931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r>
              <a:rPr lang="en-US" dirty="0"/>
              <a:t>In the former Soviet Union, managers of glass plants were at one time rewarded according to the tons of sheet glass produced. Not surprisingly, most plants produced sheet glass so thick that it was nearly opaque. The rules were changed so that they were instead rewarded according to the square meters of glass produced. Under the new rules, firms produced glass so thin that it was easily broken.</a:t>
            </a:r>
          </a:p>
          <a:p>
            <a:endParaRPr lang="en-US" dirty="0"/>
          </a:p>
          <a:p>
            <a:r>
              <a:rPr lang="en-US" dirty="0"/>
              <a:t>http://</a:t>
            </a:r>
            <a:r>
              <a:rPr lang="en-US" dirty="0" err="1"/>
              <a:t>compliance.saiglobal.com</a:t>
            </a:r>
            <a:r>
              <a:rPr lang="en-US" dirty="0"/>
              <a:t>/community/know/blogs/item/4392-unintended-consequences-and-perverse-incentives</a:t>
            </a:r>
          </a:p>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133618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929746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Write down the goals, get buy-in, don’t assume everyone already has the same goals in mind</a:t>
            </a:r>
          </a:p>
          <a:p>
            <a:pPr marL="0" lvl="0" indent="0" algn="l" rtl="0">
              <a:spcBef>
                <a:spcPts val="0"/>
              </a:spcBef>
              <a:spcAft>
                <a:spcPts val="0"/>
              </a:spcAft>
              <a:buNone/>
            </a:pPr>
            <a:r>
              <a:rPr lang="en-US" b="0" dirty="0">
                <a:solidFill>
                  <a:srgbClr val="FF0000"/>
                </a:solidFill>
              </a:rPr>
              <a:t>Prioritize goals if necessary</a:t>
            </a:r>
          </a:p>
          <a:p>
            <a:pPr marL="0" lvl="0" indent="0" algn="l" rtl="0">
              <a:spcBef>
                <a:spcPts val="0"/>
              </a:spcBef>
              <a:spcAft>
                <a:spcPts val="0"/>
              </a:spcAft>
              <a:buNone/>
            </a:pPr>
            <a:r>
              <a:rPr lang="en-US" b="0" dirty="0">
                <a:solidFill>
                  <a:srgbClr val="FF0000"/>
                </a:solidFill>
              </a:rPr>
              <a:t>Remember, KPIs should be driven by top-down goals, not bottom-up work already underway. Don’t set KPIs to merely conform to existing work.</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288312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/photos/21206761@N00/469110140</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773241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Optional step, useful if the goals are really broad or vague, need to clarify what they mean</a:t>
            </a:r>
          </a:p>
          <a:p>
            <a:pPr marL="0" lvl="0" indent="0" algn="l" rtl="0">
              <a:spcBef>
                <a:spcPts val="0"/>
              </a:spcBef>
              <a:spcAft>
                <a:spcPts val="0"/>
              </a:spcAft>
              <a:buNone/>
            </a:pPr>
            <a:r>
              <a:rPr lang="en-US" b="0" dirty="0">
                <a:solidFill>
                  <a:srgbClr val="FF0000"/>
                </a:solidFill>
              </a:rPr>
              <a:t>Another way of honing in on what your KPIs need to align to</a:t>
            </a:r>
          </a:p>
          <a:p>
            <a:pPr marL="0" lvl="0" indent="0" algn="l" rtl="0">
              <a:spcBef>
                <a:spcPts val="0"/>
              </a:spcBef>
              <a:spcAft>
                <a:spcPts val="0"/>
              </a:spcAft>
              <a:buNone/>
            </a:pPr>
            <a:r>
              <a:rPr lang="en-US" b="0" dirty="0">
                <a:solidFill>
                  <a:srgbClr val="FF0000"/>
                </a:solidFill>
              </a:rPr>
              <a:t>Research interviews can help</a:t>
            </a:r>
          </a:p>
          <a:p>
            <a:pPr marL="0" lvl="0" indent="0" algn="l" rtl="0">
              <a:spcBef>
                <a:spcPts val="0"/>
              </a:spcBef>
              <a:spcAft>
                <a:spcPts val="0"/>
              </a:spcAft>
              <a:buNone/>
            </a:pPr>
            <a:r>
              <a:rPr lang="en-US" b="0" dirty="0">
                <a:solidFill>
                  <a:srgbClr val="FF0000"/>
                </a:solidFill>
              </a:rPr>
              <a:t>Could be helpful to list by role</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3151758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929994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/photos/147625560@N07/30929844417</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842260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921388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877905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Framework can help structure brainstorming, make sure you don’t miss any key area</a:t>
            </a:r>
          </a:p>
          <a:p>
            <a:pPr marL="0" lvl="0" indent="0" algn="l" rtl="0">
              <a:spcBef>
                <a:spcPts val="0"/>
              </a:spcBef>
              <a:spcAft>
                <a:spcPts val="0"/>
              </a:spcAft>
              <a:buNone/>
            </a:pPr>
            <a:r>
              <a:rPr lang="en-US" b="0" dirty="0">
                <a:solidFill>
                  <a:srgbClr val="FF0000"/>
                </a:solidFill>
              </a:rPr>
              <a:t>Make sure your KPIs aren’t all about what you produce – focus on impact too</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1701557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/photos/108284731@N02/26434635487</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1929450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Metric brings goal to life, makes it real</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To ensure everyone is moving in the same direction for that goal</a:t>
            </a:r>
          </a:p>
          <a:p>
            <a:pPr marL="0" lvl="0" indent="0" algn="l" rtl="0">
              <a:spcBef>
                <a:spcPts val="0"/>
              </a:spcBef>
              <a:spcAft>
                <a:spcPts val="0"/>
              </a:spcAft>
              <a:buNone/>
            </a:pPr>
            <a:r>
              <a:rPr lang="en-US" b="0" dirty="0">
                <a:solidFill>
                  <a:srgbClr val="FF0000"/>
                </a:solidFill>
              </a:rPr>
              <a:t>So you know if you’re making progress on the goal</a:t>
            </a:r>
          </a:p>
          <a:p>
            <a:pPr marL="0" lvl="0" indent="0" algn="l" rtl="0">
              <a:spcBef>
                <a:spcPts val="0"/>
              </a:spcBef>
              <a:spcAft>
                <a:spcPts val="0"/>
              </a:spcAft>
              <a:buNone/>
            </a:pPr>
            <a:endParaRPr lang="en-US"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1217671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Hub newscasts: broadcast indirect, lots of factors; downloads more direct metric</a:t>
            </a:r>
          </a:p>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3408071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1186903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a:t>
            </a:r>
            <a:r>
              <a:rPr lang="en-US" b="0" dirty="0" err="1">
                <a:solidFill>
                  <a:srgbClr val="FF0000"/>
                </a:solidFill>
              </a:rPr>
              <a:t>soggydan</a:t>
            </a:r>
            <a:r>
              <a:rPr lang="en-US" b="0" dirty="0">
                <a:solidFill>
                  <a:srgbClr val="FF0000"/>
                </a:solidFill>
              </a:rPr>
              <a:t>/40623832691</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775616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Allow time for iteration</a:t>
            </a:r>
          </a:p>
          <a:p>
            <a:pPr marL="0" lvl="0" indent="0" algn="l" rtl="0">
              <a:spcBef>
                <a:spcPts val="0"/>
              </a:spcBef>
              <a:spcAft>
                <a:spcPts val="0"/>
              </a:spcAft>
              <a:buNone/>
            </a:pPr>
            <a:r>
              <a:rPr lang="en-US" b="0" dirty="0">
                <a:solidFill>
                  <a:srgbClr val="FF0000"/>
                </a:solidFill>
              </a:rPr>
              <a:t>Some people won’t pay enough attention to this work until they see a draft, then they care a lot</a:t>
            </a:r>
          </a:p>
          <a:p>
            <a:pPr marL="0" lvl="0" indent="0" algn="l" rtl="0">
              <a:spcBef>
                <a:spcPts val="0"/>
              </a:spcBef>
              <a:spcAft>
                <a:spcPts val="0"/>
              </a:spcAft>
              <a:buNone/>
            </a:pPr>
            <a:r>
              <a:rPr lang="en-US" b="0" dirty="0">
                <a:solidFill>
                  <a:srgbClr val="FF0000"/>
                </a:solidFill>
              </a:rPr>
              <a:t>When reviewing, explain/propose how KPIs will be used</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4090093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a:t>
            </a:r>
            <a:r>
              <a:rPr lang="en-US" b="0" dirty="0" err="1">
                <a:solidFill>
                  <a:srgbClr val="FF0000"/>
                </a:solidFill>
              </a:rPr>
              <a:t>silver_plum_digital</a:t>
            </a:r>
            <a:r>
              <a:rPr lang="en-US" b="0" dirty="0">
                <a:solidFill>
                  <a:srgbClr val="FF0000"/>
                </a:solidFill>
              </a:rPr>
              <a:t>/3601869202</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848538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82280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a:t>
            </a:r>
            <a:r>
              <a:rPr lang="en-US" b="0" dirty="0" err="1">
                <a:solidFill>
                  <a:srgbClr val="FF0000"/>
                </a:solidFill>
              </a:rPr>
              <a:t>sangudo</a:t>
            </a:r>
            <a:r>
              <a:rPr lang="en-US" b="0" dirty="0">
                <a:solidFill>
                  <a:srgbClr val="FF0000"/>
                </a:solidFill>
              </a:rPr>
              <a:t>/7246007370</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3209246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2656187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2768463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Public media metrics: Current article, posters sent to stations, conference presentations</a:t>
            </a:r>
          </a:p>
          <a:p>
            <a:pPr marL="0" lvl="0" indent="0" algn="l" rtl="0">
              <a:spcBef>
                <a:spcPts val="0"/>
              </a:spcBef>
              <a:spcAft>
                <a:spcPts val="0"/>
              </a:spcAft>
              <a:buNone/>
            </a:pPr>
            <a:r>
              <a:rPr lang="en-US" b="0" dirty="0">
                <a:solidFill>
                  <a:srgbClr val="FF0000"/>
                </a:solidFill>
              </a:rPr>
              <a:t>NPR: Loren weekly email, all staff meeting, one-sheeter</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2962902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8471901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40237669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KPIs as nice to have vs the way we do our work</a:t>
            </a:r>
          </a:p>
          <a:p>
            <a:pPr marL="0" lvl="0" indent="0" algn="l" rtl="0">
              <a:spcBef>
                <a:spcPts val="0"/>
              </a:spcBef>
              <a:spcAft>
                <a:spcPts val="0"/>
              </a:spcAft>
              <a:buNone/>
            </a:pPr>
            <a:endParaRPr lang="en-US" b="0" dirty="0">
              <a:solidFill>
                <a:srgbClr val="FF0000"/>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FF0000"/>
                </a:solidFill>
              </a:rPr>
              <a:t>https://</a:t>
            </a:r>
            <a:r>
              <a:rPr lang="en-US" b="0" dirty="0" err="1">
                <a:solidFill>
                  <a:srgbClr val="FF0000"/>
                </a:solidFill>
              </a:rPr>
              <a:t>www.flickr.com</a:t>
            </a:r>
            <a:r>
              <a:rPr lang="en-US" b="0" dirty="0">
                <a:solidFill>
                  <a:srgbClr val="FF0000"/>
                </a:solidFill>
              </a:rPr>
              <a:t>/photos/</a:t>
            </a:r>
            <a:r>
              <a:rPr lang="en-US" b="0" dirty="0" err="1">
                <a:solidFill>
                  <a:srgbClr val="FF0000"/>
                </a:solidFill>
              </a:rPr>
              <a:t>nwater</a:t>
            </a:r>
            <a:r>
              <a:rPr lang="en-US" b="0" dirty="0">
                <a:solidFill>
                  <a:srgbClr val="FF0000"/>
                </a:solidFill>
              </a:rPr>
              <a:t>/14449268334</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302803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885389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Lessons learned:</a:t>
            </a:r>
          </a:p>
          <a:p>
            <a:pPr marL="171450" lvl="0" indent="-171450" algn="l" rtl="0">
              <a:spcBef>
                <a:spcPts val="0"/>
              </a:spcBef>
              <a:spcAft>
                <a:spcPts val="0"/>
              </a:spcAft>
              <a:buFontTx/>
              <a:buChar char="-"/>
            </a:pPr>
            <a:r>
              <a:rPr lang="en-US" b="0" dirty="0">
                <a:solidFill>
                  <a:srgbClr val="FF0000"/>
                </a:solidFill>
              </a:rPr>
              <a:t>What makes for a good KPI</a:t>
            </a:r>
          </a:p>
          <a:p>
            <a:pPr marL="171450" lvl="0" indent="-171450" algn="l" rtl="0">
              <a:spcBef>
                <a:spcPts val="0"/>
              </a:spcBef>
              <a:spcAft>
                <a:spcPts val="0"/>
              </a:spcAft>
              <a:buFontTx/>
              <a:buChar char="-"/>
            </a:pPr>
            <a:r>
              <a:rPr lang="en-US" b="0" dirty="0">
                <a:solidFill>
                  <a:srgbClr val="FF0000"/>
                </a:solidFill>
              </a:rPr>
              <a:t>How to create them</a:t>
            </a:r>
          </a:p>
          <a:p>
            <a:pPr marL="171450" lvl="0" indent="-171450" algn="l" rtl="0">
              <a:spcBef>
                <a:spcPts val="0"/>
              </a:spcBef>
              <a:spcAft>
                <a:spcPts val="0"/>
              </a:spcAft>
              <a:buFontTx/>
              <a:buChar char="-"/>
            </a:pPr>
            <a:r>
              <a:rPr lang="en-US" b="0" dirty="0">
                <a:solidFill>
                  <a:srgbClr val="FF0000"/>
                </a:solidFill>
              </a:rPr>
              <a:t>How to use them</a:t>
            </a: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159901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Tip: document methodology and workflow. We’ll come back to that later.</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727654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Ambiguous KPIs allow everyone to interpret them differently</a:t>
            </a:r>
          </a:p>
          <a:p>
            <a:pPr marL="0" lvl="0" indent="0" algn="l" rtl="0">
              <a:spcBef>
                <a:spcPts val="0"/>
              </a:spcBef>
              <a:spcAft>
                <a:spcPts val="0"/>
              </a:spcAft>
              <a:buNone/>
            </a:pPr>
            <a:r>
              <a:rPr lang="en-US" b="0" dirty="0">
                <a:solidFill>
                  <a:srgbClr val="FF0000"/>
                </a:solidFill>
              </a:rPr>
              <a:t>Some KPIs are more measurable than others, but try</a:t>
            </a:r>
          </a:p>
          <a:p>
            <a:pPr marL="0" lvl="0" indent="0" algn="l" rtl="0">
              <a:spcBef>
                <a:spcPts val="0"/>
              </a:spcBef>
              <a:spcAft>
                <a:spcPts val="0"/>
              </a:spcAft>
              <a:buNone/>
            </a:pPr>
            <a:r>
              <a:rPr lang="en-US" b="0" dirty="0">
                <a:solidFill>
                  <a:srgbClr val="FF0000"/>
                </a:solidFill>
              </a:rPr>
              <a:t>Often a mix of easy to achieve and stretch targets</a:t>
            </a:r>
          </a:p>
          <a:p>
            <a:pPr marL="0" lvl="0" indent="0" algn="l" rtl="0">
              <a:spcBef>
                <a:spcPts val="0"/>
              </a:spcBef>
              <a:spcAft>
                <a:spcPts val="0"/>
              </a:spcAft>
              <a:buNone/>
            </a:pPr>
            <a:endParaRPr lang="en-US"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417889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Not everything you measure</a:t>
            </a:r>
          </a:p>
          <a:p>
            <a:pPr marL="0" lvl="0" indent="0" algn="l" rtl="0">
              <a:spcBef>
                <a:spcPts val="0"/>
              </a:spcBef>
              <a:spcAft>
                <a:spcPts val="0"/>
              </a:spcAft>
              <a:buNone/>
            </a:pPr>
            <a:r>
              <a:rPr lang="en-US" b="0" dirty="0">
                <a:solidFill>
                  <a:srgbClr val="FF0000"/>
                </a:solidFill>
              </a:rPr>
              <a:t>Too many: Everyone will </a:t>
            </a:r>
            <a:r>
              <a:rPr lang="en-US" b="0" dirty="0" err="1">
                <a:solidFill>
                  <a:srgbClr val="FF0000"/>
                </a:solidFill>
              </a:rPr>
              <a:t>cherrypick</a:t>
            </a:r>
            <a:r>
              <a:rPr lang="en-US" b="0" dirty="0">
                <a:solidFill>
                  <a:srgbClr val="FF0000"/>
                </a:solidFill>
              </a:rPr>
              <a:t> which ones matter to them, no shared prioritization</a:t>
            </a:r>
          </a:p>
          <a:p>
            <a:pPr marL="0" lvl="0" indent="0" algn="l" rtl="0">
              <a:spcBef>
                <a:spcPts val="0"/>
              </a:spcBef>
              <a:spcAft>
                <a:spcPts val="0"/>
              </a:spcAft>
              <a:buNone/>
            </a:pPr>
            <a:r>
              <a:rPr lang="en-US" b="0" dirty="0">
                <a:solidFill>
                  <a:srgbClr val="FF0000"/>
                </a:solidFill>
              </a:rPr>
              <a:t>Too few: Won’t cover the full range of your operation and impact; unintended consequences (glass factory)</a:t>
            </a:r>
          </a:p>
          <a:p>
            <a:pPr marL="0" lvl="0" indent="0" algn="l" rtl="0">
              <a:spcBef>
                <a:spcPts val="0"/>
              </a:spcBef>
              <a:spcAft>
                <a:spcPts val="0"/>
              </a:spcAft>
              <a:buNone/>
            </a:pPr>
            <a:r>
              <a:rPr lang="en-US" b="0" dirty="0">
                <a:solidFill>
                  <a:srgbClr val="FF0000"/>
                </a:solidFill>
              </a:rPr>
              <a:t>Can apply this to your entire org or to a dept or project (fewer KPIs recommended)</a:t>
            </a:r>
          </a:p>
          <a:p>
            <a:pPr marL="0" lvl="0" indent="0" algn="l" rtl="0">
              <a:spcBef>
                <a:spcPts val="0"/>
              </a:spcBef>
              <a:spcAft>
                <a:spcPts val="0"/>
              </a:spcAft>
              <a:buNone/>
            </a:pPr>
            <a:r>
              <a:rPr lang="en-US" b="0" dirty="0">
                <a:solidFill>
                  <a:srgbClr val="FF0000"/>
                </a:solidFill>
              </a:rPr>
              <a:t>KPIs as summaries of deeper metrics</a:t>
            </a:r>
          </a:p>
          <a:p>
            <a:pPr marL="0" lvl="0" indent="0" algn="l" rtl="0">
              <a:spcBef>
                <a:spcPts val="0"/>
              </a:spcBef>
              <a:spcAft>
                <a:spcPts val="0"/>
              </a:spcAft>
              <a:buNone/>
            </a:pPr>
            <a:r>
              <a:rPr lang="en-US" b="0" dirty="0">
                <a:solidFill>
                  <a:srgbClr val="FF0000"/>
                </a:solidFill>
              </a:rPr>
              <a:t>KPIs as indicators of what’s happening deeper, signals for when to examine specific metrics</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327615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5ee6a14c6_0_1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45ee6a14c6_0_11:notes"/>
          <p:cNvSpPr txBox="1">
            <a:spLocks noGrp="1"/>
          </p:cNvSpPr>
          <p:nvPr>
            <p:ph type="body" idx="1"/>
          </p:nvPr>
        </p:nvSpPr>
        <p:spPr>
          <a:xfrm>
            <a:off x="685800" y="4415790"/>
            <a:ext cx="5486400" cy="418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dirty="0">
                <a:solidFill>
                  <a:srgbClr val="FF0000"/>
                </a:solidFill>
              </a:rPr>
              <a:t>Alignment of different levels</a:t>
            </a:r>
          </a:p>
          <a:p>
            <a:pPr marL="0" lvl="0" indent="0" algn="l" rtl="0">
              <a:spcBef>
                <a:spcPts val="0"/>
              </a:spcBef>
              <a:spcAft>
                <a:spcPts val="0"/>
              </a:spcAft>
              <a:buNone/>
            </a:pPr>
            <a:r>
              <a:rPr lang="en-US" b="0" dirty="0">
                <a:solidFill>
                  <a:srgbClr val="FF0000"/>
                </a:solidFill>
              </a:rPr>
              <a:t>Each division also has its own pyramid with levels: Marketing &gt; Team &gt; Individual</a:t>
            </a:r>
            <a:endParaRPr b="0" dirty="0">
              <a:solidFill>
                <a:srgbClr val="FF0000"/>
              </a:solidFill>
            </a:endParaRPr>
          </a:p>
        </p:txBody>
      </p:sp>
      <p:sp>
        <p:nvSpPr>
          <p:cNvPr id="70" name="Google Shape;70;g45ee6a14c6_0_11:notes"/>
          <p:cNvSpPr txBox="1">
            <a:spLocks noGrp="1"/>
          </p:cNvSpPr>
          <p:nvPr>
            <p:ph type="sldNum" idx="12"/>
          </p:nvPr>
        </p:nvSpPr>
        <p:spPr>
          <a:xfrm>
            <a:off x="3884614" y="8829967"/>
            <a:ext cx="2971800" cy="464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97314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White Title Slide">
  <p:cSld name="White Title Slide">
    <p:spTree>
      <p:nvGrpSpPr>
        <p:cNvPr id="1" name="Shape 10"/>
        <p:cNvGrpSpPr/>
        <p:nvPr/>
      </p:nvGrpSpPr>
      <p:grpSpPr>
        <a:xfrm>
          <a:off x="0" y="0"/>
          <a:ext cx="0" cy="0"/>
          <a:chOff x="0" y="0"/>
          <a:chExt cx="0" cy="0"/>
        </a:xfrm>
      </p:grpSpPr>
      <p:sp>
        <p:nvSpPr>
          <p:cNvPr id="11" name="Google Shape;11;p2"/>
          <p:cNvSpPr txBox="1">
            <a:spLocks noGrp="1"/>
          </p:cNvSpPr>
          <p:nvPr>
            <p:ph type="body" idx="1"/>
          </p:nvPr>
        </p:nvSpPr>
        <p:spPr>
          <a:xfrm>
            <a:off x="1058336" y="2912362"/>
            <a:ext cx="10054167" cy="1430401"/>
          </a:xfrm>
          <a:prstGeom prst="rect">
            <a:avLst/>
          </a:prstGeom>
          <a:noFill/>
          <a:ln>
            <a:noFill/>
          </a:ln>
        </p:spPr>
        <p:txBody>
          <a:bodyPr spcFirstLastPara="1" wrap="square" lIns="91425" tIns="45700" rIns="91425" bIns="0" anchor="b" anchorCtr="0"/>
          <a:lstStyle>
            <a:lvl1pPr marL="457200" marR="0" lvl="0" indent="-228600" algn="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
          <p:cNvSpPr txBox="1">
            <a:spLocks noGrp="1"/>
          </p:cNvSpPr>
          <p:nvPr>
            <p:ph type="body" idx="2"/>
          </p:nvPr>
        </p:nvSpPr>
        <p:spPr>
          <a:xfrm>
            <a:off x="1058336" y="4443718"/>
            <a:ext cx="10054167" cy="1212523"/>
          </a:xfrm>
          <a:prstGeom prst="rect">
            <a:avLst/>
          </a:prstGeom>
          <a:noFill/>
          <a:ln>
            <a:noFill/>
          </a:ln>
        </p:spPr>
        <p:txBody>
          <a:bodyPr spcFirstLastPara="1" wrap="square" lIns="91425" tIns="45700" rIns="91425" bIns="0" anchor="t" anchorCtr="0"/>
          <a:lstStyle>
            <a:lvl1pPr marL="457200" marR="0" lvl="0" indent="-228600" algn="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13" name="Google Shape;13;p2"/>
          <p:cNvCxnSpPr/>
          <p:nvPr/>
        </p:nvCxnSpPr>
        <p:spPr>
          <a:xfrm rot="10800000">
            <a:off x="2200938" y="2699246"/>
            <a:ext cx="9016411" cy="0"/>
          </a:xfrm>
          <a:prstGeom prst="straightConnector1">
            <a:avLst/>
          </a:prstGeom>
          <a:noFill/>
          <a:ln w="9525" cap="flat" cmpd="sng">
            <a:solidFill>
              <a:schemeClr val="lt1"/>
            </a:solidFill>
            <a:prstDash val="solid"/>
            <a:round/>
            <a:headEnd type="none" w="sm" len="sm"/>
            <a:tailEnd type="none" w="sm" len="sm"/>
          </a:ln>
        </p:spPr>
      </p:cxnSp>
      <p:sp>
        <p:nvSpPr>
          <p:cNvPr id="14" name="Google Shape;14;p2"/>
          <p:cNvSpPr txBox="1">
            <a:spLocks noGrp="1"/>
          </p:cNvSpPr>
          <p:nvPr>
            <p:ph type="body" idx="3"/>
          </p:nvPr>
        </p:nvSpPr>
        <p:spPr>
          <a:xfrm>
            <a:off x="2200938" y="2444054"/>
            <a:ext cx="8858417" cy="1066691"/>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5" name="Google Shape;15;p2"/>
          <p:cNvGrpSpPr/>
          <p:nvPr/>
        </p:nvGrpSpPr>
        <p:grpSpPr>
          <a:xfrm>
            <a:off x="6719777" y="1971613"/>
            <a:ext cx="4247488" cy="360299"/>
            <a:chOff x="6719777" y="2014145"/>
            <a:chExt cx="4247488" cy="360299"/>
          </a:xfrm>
        </p:grpSpPr>
        <p:pic>
          <p:nvPicPr>
            <p:cNvPr id="16" name="Google Shape;16;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19777" y="2014145"/>
              <a:ext cx="1060656" cy="360299"/>
            </a:xfrm>
            <a:prstGeom prst="rect">
              <a:avLst/>
            </a:prstGeom>
            <a:noFill/>
            <a:ln>
              <a:noFill/>
            </a:ln>
          </p:spPr>
        </p:pic>
        <p:pic>
          <p:nvPicPr>
            <p:cNvPr id="17" name="Google Shape;17;p2" descr="C:\Users\amiller\Desktop\Pres templates\AIWhit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57460" y="2025577"/>
              <a:ext cx="3109805" cy="33743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w/ Textbox">
  <p:cSld name="Title w/ Textbox">
    <p:spTree>
      <p:nvGrpSpPr>
        <p:cNvPr id="1" name="Shape 18"/>
        <p:cNvGrpSpPr/>
        <p:nvPr/>
      </p:nvGrpSpPr>
      <p:grpSpPr>
        <a:xfrm>
          <a:off x="0" y="0"/>
          <a:ext cx="0" cy="0"/>
          <a:chOff x="0" y="0"/>
          <a:chExt cx="0" cy="0"/>
        </a:xfrm>
      </p:grpSpPr>
      <p:sp>
        <p:nvSpPr>
          <p:cNvPr id="20" name="Google Shape;20;p3"/>
          <p:cNvSpPr txBox="1"/>
          <p:nvPr/>
        </p:nvSpPr>
        <p:spPr>
          <a:xfrm>
            <a:off x="11486557" y="6431300"/>
            <a:ext cx="732744" cy="365125"/>
          </a:xfrm>
          <a:prstGeom prst="rect">
            <a:avLst/>
          </a:prstGeom>
          <a:noFill/>
          <a:ln>
            <a:noFill/>
          </a:ln>
        </p:spPr>
        <p:txBody>
          <a:bodyPr spcFirstLastPara="1" wrap="square" lIns="0" tIns="45700" rIns="0" bIns="45700" anchor="t" anchorCtr="0">
            <a:noAutofit/>
          </a:bodyPr>
          <a:lstStyle/>
          <a:p>
            <a:pPr marL="0" marR="0" lvl="0" indent="0" algn="ctr" rtl="0">
              <a:spcBef>
                <a:spcPts val="0"/>
              </a:spcBef>
              <a:spcAft>
                <a:spcPts val="0"/>
              </a:spcAft>
              <a:buNone/>
            </a:pPr>
            <a:fld id="{00000000-1234-1234-1234-123412341234}" type="slidenum">
              <a:rPr lang="en-US" sz="1500" b="0" i="0" u="none" strike="noStrike" cap="none">
                <a:solidFill>
                  <a:srgbClr val="7F7F7F"/>
                </a:solidFill>
                <a:latin typeface="Arial"/>
                <a:ea typeface="Arial"/>
                <a:cs typeface="Arial"/>
                <a:sym typeface="Arial"/>
              </a:rPr>
              <a:t>‹#›</a:t>
            </a:fld>
            <a:endParaRPr sz="1500" b="0" i="0" u="none" strike="noStrike" cap="none">
              <a:solidFill>
                <a:srgbClr val="7F7F7F"/>
              </a:solidFill>
              <a:latin typeface="Arial"/>
              <a:ea typeface="Arial"/>
              <a:cs typeface="Arial"/>
              <a:sym typeface="Arial"/>
            </a:endParaRPr>
          </a:p>
        </p:txBody>
      </p:sp>
      <p:cxnSp>
        <p:nvCxnSpPr>
          <p:cNvPr id="21" name="Google Shape;21;p3"/>
          <p:cNvCxnSpPr/>
          <p:nvPr/>
        </p:nvCxnSpPr>
        <p:spPr>
          <a:xfrm rot="10800000">
            <a:off x="217558" y="6349035"/>
            <a:ext cx="11756885" cy="0"/>
          </a:xfrm>
          <a:prstGeom prst="straightConnector1">
            <a:avLst/>
          </a:prstGeom>
          <a:noFill/>
          <a:ln w="9525" cap="flat" cmpd="sng">
            <a:solidFill>
              <a:srgbClr val="BFBFBF">
                <a:alpha val="49803"/>
              </a:srgbClr>
            </a:solidFill>
            <a:prstDash val="solid"/>
            <a:round/>
            <a:headEnd type="none" w="sm" len="sm"/>
            <a:tailEnd type="none" w="sm" len="sm"/>
          </a:ln>
        </p:spPr>
      </p:cxnSp>
      <p:sp>
        <p:nvSpPr>
          <p:cNvPr id="22" name="Google Shape;22;p3"/>
          <p:cNvSpPr txBox="1">
            <a:spLocks noGrp="1"/>
          </p:cNvSpPr>
          <p:nvPr>
            <p:ph type="title"/>
          </p:nvPr>
        </p:nvSpPr>
        <p:spPr>
          <a:xfrm>
            <a:off x="335880" y="327635"/>
            <a:ext cx="11242976" cy="57890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559397" y="1243367"/>
            <a:ext cx="11019827" cy="471805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ark Title Slide">
  <p:cSld name="Dark Title Slide">
    <p:bg>
      <p:bgPr>
        <a:solidFill>
          <a:srgbClr val="315376"/>
        </a:solid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1058336" y="2912362"/>
            <a:ext cx="10054167" cy="1430401"/>
          </a:xfrm>
          <a:prstGeom prst="rect">
            <a:avLst/>
          </a:prstGeom>
          <a:noFill/>
          <a:ln>
            <a:noFill/>
          </a:ln>
        </p:spPr>
        <p:txBody>
          <a:bodyPr spcFirstLastPara="1" wrap="square" lIns="91425" tIns="45700" rIns="91425" bIns="0" anchor="b" anchorCtr="0"/>
          <a:lstStyle>
            <a:lvl1pPr marL="457200" marR="0" lvl="0" indent="-228600" algn="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1058336" y="4443718"/>
            <a:ext cx="10054167" cy="1212523"/>
          </a:xfrm>
          <a:prstGeom prst="rect">
            <a:avLst/>
          </a:prstGeom>
          <a:noFill/>
          <a:ln>
            <a:noFill/>
          </a:ln>
        </p:spPr>
        <p:txBody>
          <a:bodyPr spcFirstLastPara="1" wrap="square" lIns="91425" tIns="45700" rIns="91425" bIns="0" anchor="t" anchorCtr="0"/>
          <a:lstStyle>
            <a:lvl1pPr marL="457200" marR="0" lvl="0" indent="-228600" algn="r" rtl="0">
              <a:spcBef>
                <a:spcPts val="400"/>
              </a:spcBef>
              <a:spcAft>
                <a:spcPts val="0"/>
              </a:spcAft>
              <a:buClr>
                <a:srgbClr val="7F7F7F"/>
              </a:buClr>
              <a:buSzPts val="2000"/>
              <a:buFont typeface="Arial"/>
              <a:buNone/>
              <a:defRPr sz="2000" b="0" i="0" u="none" strike="noStrike" cap="none">
                <a:solidFill>
                  <a:srgbClr val="7F7F7F"/>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7" name="Google Shape;27;p4"/>
          <p:cNvCxnSpPr/>
          <p:nvPr/>
        </p:nvCxnSpPr>
        <p:spPr>
          <a:xfrm rot="10800000">
            <a:off x="2200938" y="2699246"/>
            <a:ext cx="9016411" cy="0"/>
          </a:xfrm>
          <a:prstGeom prst="straightConnector1">
            <a:avLst/>
          </a:prstGeom>
          <a:noFill/>
          <a:ln w="9525" cap="flat" cmpd="sng">
            <a:solidFill>
              <a:schemeClr val="lt1"/>
            </a:solidFill>
            <a:prstDash val="solid"/>
            <a:round/>
            <a:headEnd type="none" w="sm" len="sm"/>
            <a:tailEnd type="none" w="sm" len="sm"/>
          </a:ln>
        </p:spPr>
      </p:cxnSp>
      <p:grpSp>
        <p:nvGrpSpPr>
          <p:cNvPr id="28" name="Google Shape;28;p4"/>
          <p:cNvGrpSpPr/>
          <p:nvPr/>
        </p:nvGrpSpPr>
        <p:grpSpPr>
          <a:xfrm>
            <a:off x="6719777" y="1971613"/>
            <a:ext cx="4247488" cy="360299"/>
            <a:chOff x="6719777" y="2014145"/>
            <a:chExt cx="4247488" cy="360299"/>
          </a:xfrm>
        </p:grpSpPr>
        <p:pic>
          <p:nvPicPr>
            <p:cNvPr id="29" name="Google Shape;29;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719777" y="2014145"/>
              <a:ext cx="1060656" cy="360299"/>
            </a:xfrm>
            <a:prstGeom prst="rect">
              <a:avLst/>
            </a:prstGeom>
            <a:noFill/>
            <a:ln>
              <a:noFill/>
            </a:ln>
          </p:spPr>
        </p:pic>
        <p:pic>
          <p:nvPicPr>
            <p:cNvPr id="30" name="Google Shape;30;p4" descr="C:\Users\amiller\Desktop\Pres templates\AIWhit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857460" y="2025577"/>
              <a:ext cx="3109805" cy="337435"/>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bjectives &amp; Method">
  <p:cSld name="Objectives &amp; Method">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005552" y="871869"/>
            <a:ext cx="10180896" cy="4136065"/>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Clr>
                <a:srgbClr val="BFBFBF"/>
              </a:buClr>
              <a:buSzPts val="2160"/>
              <a:buFont typeface="Noto Sans Symbols"/>
              <a:buNone/>
              <a:defRPr sz="2400" b="0" i="0" u="none" strike="noStrike" cap="none">
                <a:solidFill>
                  <a:schemeClr val="dk1"/>
                </a:solidFill>
                <a:latin typeface="Arial"/>
                <a:ea typeface="Arial"/>
                <a:cs typeface="Arial"/>
                <a:sym typeface="Arial"/>
              </a:defRPr>
            </a:lvl1pPr>
            <a:lvl2pPr marL="914400" marR="0" lvl="1" indent="-331469" algn="l" rtl="0">
              <a:spcBef>
                <a:spcPts val="360"/>
              </a:spcBef>
              <a:spcAft>
                <a:spcPts val="0"/>
              </a:spcAft>
              <a:buClr>
                <a:srgbClr val="BFBFBF"/>
              </a:buClr>
              <a:buSzPts val="1620"/>
              <a:buFont typeface="Noto Sans Symbols"/>
              <a:buChar char="▪"/>
              <a:defRPr sz="1800" b="0" i="0" u="none" strike="noStrike" cap="none">
                <a:solidFill>
                  <a:schemeClr val="dk1"/>
                </a:solidFill>
                <a:latin typeface="Calibri"/>
                <a:ea typeface="Calibri"/>
                <a:cs typeface="Calibri"/>
                <a:sym typeface="Calibri"/>
              </a:defRPr>
            </a:lvl2pPr>
            <a:lvl3pPr marL="1371600" marR="0" lvl="2" indent="-331469" algn="l" rtl="0">
              <a:spcBef>
                <a:spcPts val="360"/>
              </a:spcBef>
              <a:spcAft>
                <a:spcPts val="0"/>
              </a:spcAft>
              <a:buClr>
                <a:srgbClr val="BFBFBF"/>
              </a:buClr>
              <a:buSzPts val="1620"/>
              <a:buFont typeface="Noto Sans Symbols"/>
              <a:buChar char="▪"/>
              <a:defRPr sz="1800" b="0" i="0" u="none" strike="noStrike" cap="none">
                <a:solidFill>
                  <a:schemeClr val="dk1"/>
                </a:solidFill>
                <a:latin typeface="Calibri"/>
                <a:ea typeface="Calibri"/>
                <a:cs typeface="Calibri"/>
                <a:sym typeface="Calibri"/>
              </a:defRPr>
            </a:lvl3pPr>
            <a:lvl4pPr marL="1828800" marR="0" lvl="3" indent="-320039" algn="l" rtl="0">
              <a:spcBef>
                <a:spcPts val="320"/>
              </a:spcBef>
              <a:spcAft>
                <a:spcPts val="0"/>
              </a:spcAft>
              <a:buClr>
                <a:srgbClr val="BFBFBF"/>
              </a:buClr>
              <a:buSzPts val="1440"/>
              <a:buFont typeface="Noto Sans Symbols"/>
              <a:buChar char="▪"/>
              <a:defRPr sz="1600" b="0" i="0" u="none" strike="noStrike" cap="none">
                <a:solidFill>
                  <a:schemeClr val="dk1"/>
                </a:solidFill>
                <a:latin typeface="Calibri"/>
                <a:ea typeface="Calibri"/>
                <a:cs typeface="Calibri"/>
                <a:sym typeface="Calibri"/>
              </a:defRPr>
            </a:lvl4pPr>
            <a:lvl5pPr marL="2286000" marR="0" lvl="4" indent="-320039" algn="l" rtl="0">
              <a:spcBef>
                <a:spcPts val="320"/>
              </a:spcBef>
              <a:spcAft>
                <a:spcPts val="0"/>
              </a:spcAft>
              <a:buClr>
                <a:srgbClr val="BFBFBF"/>
              </a:buClr>
              <a:buSzPts val="1440"/>
              <a:buFont typeface="Noto Sans Symbols"/>
              <a:buChar char="▪"/>
              <a:defRPr sz="16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p:nvPr/>
        </p:nvSpPr>
        <p:spPr>
          <a:xfrm>
            <a:off x="11486557" y="6431300"/>
            <a:ext cx="732744" cy="365125"/>
          </a:xfrm>
          <a:prstGeom prst="rect">
            <a:avLst/>
          </a:prstGeom>
          <a:noFill/>
          <a:ln>
            <a:noFill/>
          </a:ln>
        </p:spPr>
        <p:txBody>
          <a:bodyPr spcFirstLastPara="1" wrap="square" lIns="0" tIns="45700" rIns="0" bIns="45700" anchor="t" anchorCtr="0">
            <a:noAutofit/>
          </a:bodyPr>
          <a:lstStyle/>
          <a:p>
            <a:pPr marL="0" marR="0" lvl="0" indent="0" algn="ctr" rtl="0">
              <a:spcBef>
                <a:spcPts val="0"/>
              </a:spcBef>
              <a:spcAft>
                <a:spcPts val="0"/>
              </a:spcAft>
              <a:buNone/>
            </a:pPr>
            <a:fld id="{00000000-1234-1234-1234-123412341234}" type="slidenum">
              <a:rPr lang="en-US" sz="1500">
                <a:solidFill>
                  <a:srgbClr val="7F7F7F"/>
                </a:solidFill>
                <a:latin typeface="Arial"/>
                <a:ea typeface="Arial"/>
                <a:cs typeface="Arial"/>
                <a:sym typeface="Arial"/>
              </a:rPr>
              <a:t>‹#›</a:t>
            </a:fld>
            <a:endParaRPr sz="1500">
              <a:solidFill>
                <a:srgbClr val="7F7F7F"/>
              </a:solidFill>
              <a:latin typeface="Arial"/>
              <a:ea typeface="Arial"/>
              <a:cs typeface="Arial"/>
              <a:sym typeface="Arial"/>
            </a:endParaRPr>
          </a:p>
        </p:txBody>
      </p:sp>
      <p:cxnSp>
        <p:nvCxnSpPr>
          <p:cNvPr id="35" name="Google Shape;35;p5"/>
          <p:cNvCxnSpPr/>
          <p:nvPr/>
        </p:nvCxnSpPr>
        <p:spPr>
          <a:xfrm rot="10800000">
            <a:off x="217558" y="6349035"/>
            <a:ext cx="11756885" cy="0"/>
          </a:xfrm>
          <a:prstGeom prst="straightConnector1">
            <a:avLst/>
          </a:prstGeom>
          <a:noFill/>
          <a:ln w="9525" cap="flat" cmpd="sng">
            <a:solidFill>
              <a:srgbClr val="BFBFBF">
                <a:alpha val="49803"/>
              </a:srgbClr>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w/ Chart">
  <p:cSld name="Title w/ Char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335880" y="327635"/>
            <a:ext cx="11242976" cy="57890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a:spLocks noGrp="1"/>
          </p:cNvSpPr>
          <p:nvPr>
            <p:ph type="chart" idx="2"/>
          </p:nvPr>
        </p:nvSpPr>
        <p:spPr>
          <a:xfrm>
            <a:off x="361950" y="1276350"/>
            <a:ext cx="11249025" cy="4891088"/>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p:nvPr/>
        </p:nvSpPr>
        <p:spPr>
          <a:xfrm>
            <a:off x="11486557" y="6431300"/>
            <a:ext cx="732744" cy="365125"/>
          </a:xfrm>
          <a:prstGeom prst="rect">
            <a:avLst/>
          </a:prstGeom>
          <a:noFill/>
          <a:ln>
            <a:noFill/>
          </a:ln>
        </p:spPr>
        <p:txBody>
          <a:bodyPr spcFirstLastPara="1" wrap="square" lIns="0" tIns="45700" rIns="0" bIns="45700" anchor="t" anchorCtr="0">
            <a:noAutofit/>
          </a:bodyPr>
          <a:lstStyle/>
          <a:p>
            <a:pPr marL="0" marR="0" lvl="0" indent="0" algn="ctr" rtl="0">
              <a:spcBef>
                <a:spcPts val="0"/>
              </a:spcBef>
              <a:spcAft>
                <a:spcPts val="0"/>
              </a:spcAft>
              <a:buNone/>
            </a:pPr>
            <a:fld id="{00000000-1234-1234-1234-123412341234}" type="slidenum">
              <a:rPr lang="en-US" sz="1500">
                <a:solidFill>
                  <a:srgbClr val="7F7F7F"/>
                </a:solidFill>
                <a:latin typeface="Arial"/>
                <a:ea typeface="Arial"/>
                <a:cs typeface="Arial"/>
                <a:sym typeface="Arial"/>
              </a:rPr>
              <a:t>‹#›</a:t>
            </a:fld>
            <a:endParaRPr sz="1500">
              <a:solidFill>
                <a:srgbClr val="7F7F7F"/>
              </a:solidFill>
              <a:latin typeface="Arial"/>
              <a:ea typeface="Arial"/>
              <a:cs typeface="Arial"/>
              <a:sym typeface="Arial"/>
            </a:endParaRPr>
          </a:p>
        </p:txBody>
      </p:sp>
      <p:cxnSp>
        <p:nvCxnSpPr>
          <p:cNvPr id="41" name="Google Shape;41;p6"/>
          <p:cNvCxnSpPr/>
          <p:nvPr/>
        </p:nvCxnSpPr>
        <p:spPr>
          <a:xfrm rot="10800000">
            <a:off x="217558" y="6349035"/>
            <a:ext cx="11756885" cy="0"/>
          </a:xfrm>
          <a:prstGeom prst="straightConnector1">
            <a:avLst/>
          </a:prstGeom>
          <a:noFill/>
          <a:ln w="9525" cap="flat" cmpd="sng">
            <a:solidFill>
              <a:srgbClr val="BFBFBF">
                <a:alpha val="49803"/>
              </a:srgbClr>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4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Slide">
  <p:cSld name="Subtitle Slide">
    <p:spTree>
      <p:nvGrpSpPr>
        <p:cNvPr id="1" name="Shape 43"/>
        <p:cNvGrpSpPr/>
        <p:nvPr/>
      </p:nvGrpSpPr>
      <p:grpSpPr>
        <a:xfrm>
          <a:off x="0" y="0"/>
          <a:ext cx="0" cy="0"/>
          <a:chOff x="0" y="0"/>
          <a:chExt cx="0" cy="0"/>
        </a:xfrm>
      </p:grpSpPr>
      <p:sp>
        <p:nvSpPr>
          <p:cNvPr id="44" name="Google Shape;44;p8"/>
          <p:cNvSpPr txBox="1">
            <a:spLocks noGrp="1"/>
          </p:cNvSpPr>
          <p:nvPr>
            <p:ph type="title"/>
          </p:nvPr>
        </p:nvSpPr>
        <p:spPr>
          <a:xfrm>
            <a:off x="474512" y="2769895"/>
            <a:ext cx="11242976" cy="578908"/>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8"/>
          <p:cNvSpPr txBox="1"/>
          <p:nvPr/>
        </p:nvSpPr>
        <p:spPr>
          <a:xfrm>
            <a:off x="11486557" y="6431300"/>
            <a:ext cx="732744" cy="365125"/>
          </a:xfrm>
          <a:prstGeom prst="rect">
            <a:avLst/>
          </a:prstGeom>
          <a:noFill/>
          <a:ln>
            <a:noFill/>
          </a:ln>
        </p:spPr>
        <p:txBody>
          <a:bodyPr spcFirstLastPara="1" wrap="square" lIns="0" tIns="45700" rIns="0" bIns="45700" anchor="t" anchorCtr="0">
            <a:noAutofit/>
          </a:bodyPr>
          <a:lstStyle/>
          <a:p>
            <a:pPr marL="0" marR="0" lvl="0" indent="0" algn="ctr" rtl="0">
              <a:spcBef>
                <a:spcPts val="0"/>
              </a:spcBef>
              <a:spcAft>
                <a:spcPts val="0"/>
              </a:spcAft>
              <a:buNone/>
            </a:pPr>
            <a:fld id="{00000000-1234-1234-1234-123412341234}" type="slidenum">
              <a:rPr lang="en-US" sz="1500">
                <a:solidFill>
                  <a:srgbClr val="7F7F7F"/>
                </a:solidFill>
                <a:latin typeface="Arial"/>
                <a:ea typeface="Arial"/>
                <a:cs typeface="Arial"/>
                <a:sym typeface="Arial"/>
              </a:rPr>
              <a:t>‹#›</a:t>
            </a:fld>
            <a:endParaRPr sz="1500">
              <a:solidFill>
                <a:srgbClr val="7F7F7F"/>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 name="Picture 4">
            <a:extLst>
              <a:ext uri="{FF2B5EF4-FFF2-40B4-BE49-F238E27FC236}">
                <a16:creationId xmlns:a16="http://schemas.microsoft.com/office/drawing/2014/main" id="{B66D659F-5592-924D-8763-920BE187E0C1}"/>
              </a:ext>
            </a:extLst>
          </p:cNvPr>
          <p:cNvPicPr>
            <a:picLocks noChangeAspect="1"/>
          </p:cNvPicPr>
          <p:nvPr/>
        </p:nvPicPr>
        <p:blipFill rotWithShape="1">
          <a:blip r:embed="rId3" cstate="screen">
            <a:alphaModFix amt="68000"/>
            <a:extLst>
              <a:ext uri="{28A0092B-C50C-407E-A947-70E740481C1C}">
                <a14:useLocalDpi xmlns:a14="http://schemas.microsoft.com/office/drawing/2010/main"/>
              </a:ext>
            </a:extLst>
          </a:blip>
          <a:srcRect/>
          <a:stretch/>
        </p:blipFill>
        <p:spPr>
          <a:xfrm rot="21449030">
            <a:off x="-208733" y="-278288"/>
            <a:ext cx="12610914" cy="7447997"/>
          </a:xfrm>
          <a:prstGeom prst="rect">
            <a:avLst/>
          </a:prstGeom>
        </p:spPr>
      </p:pic>
      <p:sp>
        <p:nvSpPr>
          <p:cNvPr id="52" name="Google Shape;52;p9"/>
          <p:cNvSpPr txBox="1">
            <a:spLocks noGrp="1"/>
          </p:cNvSpPr>
          <p:nvPr>
            <p:ph type="body" idx="1"/>
          </p:nvPr>
        </p:nvSpPr>
        <p:spPr>
          <a:xfrm>
            <a:off x="669867" y="559155"/>
            <a:ext cx="9545515" cy="5338725"/>
          </a:xfrm>
          <a:prstGeom prst="rect">
            <a:avLst/>
          </a:prstGeom>
          <a:noFill/>
          <a:ln>
            <a:noFill/>
          </a:ln>
        </p:spPr>
        <p:txBody>
          <a:bodyPr spcFirstLastPara="1" wrap="square" lIns="91425" tIns="45700" rIns="91425" bIns="0" anchor="t" anchorCtr="0">
            <a:noAutofit/>
          </a:bodyPr>
          <a:lstStyle/>
          <a:p>
            <a:pPr marL="0" lvl="0" indent="0" algn="l" rtl="0">
              <a:spcBef>
                <a:spcPts val="0"/>
              </a:spcBef>
              <a:spcAft>
                <a:spcPts val="0"/>
              </a:spcAft>
              <a:buClr>
                <a:schemeClr val="dk1"/>
              </a:buClr>
              <a:buSzPts val="3200"/>
              <a:buFont typeface="Arial"/>
              <a:buNone/>
            </a:pPr>
            <a:r>
              <a:rPr lang="en-US" sz="9600" i="1" dirty="0">
                <a:solidFill>
                  <a:srgbClr val="3483C4"/>
                </a:solidFill>
                <a:effectLst>
                  <a:glow rad="25400">
                    <a:schemeClr val="bg1">
                      <a:alpha val="25000"/>
                    </a:schemeClr>
                  </a:glow>
                </a:effectLst>
                <a:latin typeface="Arial"/>
                <a:ea typeface="Arial"/>
                <a:cs typeface="Arial"/>
                <a:sym typeface="Arial"/>
              </a:rPr>
              <a:t>The Zen of KPIs</a:t>
            </a:r>
          </a:p>
          <a:p>
            <a:pPr marL="0" lvl="0" indent="0" algn="l" rtl="0">
              <a:spcBef>
                <a:spcPts val="0"/>
              </a:spcBef>
              <a:spcAft>
                <a:spcPts val="0"/>
              </a:spcAft>
              <a:buClr>
                <a:schemeClr val="dk1"/>
              </a:buClr>
              <a:buSzPts val="3200"/>
              <a:buFont typeface="Arial"/>
              <a:buNone/>
            </a:pPr>
            <a:endParaRPr lang="en-US" dirty="0"/>
          </a:p>
          <a:p>
            <a:pPr marL="0" lvl="0" indent="0" algn="l">
              <a:spcBef>
                <a:spcPts val="0"/>
              </a:spcBef>
            </a:pPr>
            <a:r>
              <a:rPr lang="en-US" dirty="0"/>
              <a:t> Bringing Focus to </a:t>
            </a:r>
            <a:br>
              <a:rPr lang="en-US" dirty="0"/>
            </a:br>
            <a:r>
              <a:rPr lang="en-US" dirty="0"/>
              <a:t> Your Organization</a:t>
            </a:r>
          </a:p>
          <a:p>
            <a:pPr marL="0" lvl="0" indent="0" algn="l">
              <a:spcBef>
                <a:spcPts val="0"/>
              </a:spcBef>
            </a:pPr>
            <a:br>
              <a:rPr lang="en-US" dirty="0"/>
            </a:br>
            <a:endParaRPr lang="en-US" sz="1200" dirty="0"/>
          </a:p>
          <a:p>
            <a:pPr marL="0" lvl="0" indent="0" algn="l">
              <a:spcBef>
                <a:spcPts val="0"/>
              </a:spcBef>
            </a:pPr>
            <a:br>
              <a:rPr lang="en-US" dirty="0"/>
            </a:br>
            <a:endParaRPr lang="en-US" dirty="0"/>
          </a:p>
          <a:p>
            <a:pPr marL="0" lvl="0" indent="0" algn="l">
              <a:spcBef>
                <a:spcPts val="0"/>
              </a:spcBef>
            </a:pPr>
            <a:r>
              <a:rPr lang="en-US" dirty="0"/>
              <a:t> Steve Mulder</a:t>
            </a:r>
          </a:p>
        </p:txBody>
      </p:sp>
      <p:sp>
        <p:nvSpPr>
          <p:cNvPr id="14" name="Google Shape;52;p9">
            <a:extLst>
              <a:ext uri="{FF2B5EF4-FFF2-40B4-BE49-F238E27FC236}">
                <a16:creationId xmlns:a16="http://schemas.microsoft.com/office/drawing/2014/main" id="{F2B8E4A1-740F-BF46-9AB0-BA3204F96B1D}"/>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Font typeface="Arial"/>
              <a:buNone/>
            </a:pPr>
            <a:r>
              <a:rPr lang="en-US" sz="1500" dirty="0">
                <a:solidFill>
                  <a:schemeClr val="tx1"/>
                </a:solidFill>
                <a:latin typeface="Arial" panose="020B0604020202020204" pitchFamily="34" charset="0"/>
                <a:cs typeface="Arial" panose="020B0604020202020204" pitchFamily="34" charset="0"/>
              </a:rPr>
              <a:t>Badh13, Flickr</a:t>
            </a:r>
          </a:p>
        </p:txBody>
      </p:sp>
      <p:pic>
        <p:nvPicPr>
          <p:cNvPr id="15" name="Picture 14">
            <a:extLst>
              <a:ext uri="{FF2B5EF4-FFF2-40B4-BE49-F238E27FC236}">
                <a16:creationId xmlns:a16="http://schemas.microsoft.com/office/drawing/2014/main" id="{F7E505F0-8CCB-FA4A-9AE1-6317AADB09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046" y="5830434"/>
            <a:ext cx="1000088" cy="3382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Look at all parts of your organization</a:t>
            </a: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5" name="Content Placeholder 1">
            <a:extLst>
              <a:ext uri="{FF2B5EF4-FFF2-40B4-BE49-F238E27FC236}">
                <a16:creationId xmlns:a16="http://schemas.microsoft.com/office/drawing/2014/main" id="{8F7C87B9-33CA-CA40-A182-922F57552DDF}"/>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ysClr val="windowText" lastClr="000000">
                  <a:lumMod val="50000"/>
                  <a:lumOff val="50000"/>
                </a:sysClr>
              </a:buClr>
            </a:pPr>
            <a:r>
              <a:rPr lang="en-US" dirty="0">
                <a:solidFill>
                  <a:sysClr val="windowText" lastClr="000000"/>
                </a:solidFill>
              </a:rPr>
              <a:t>Financial</a:t>
            </a:r>
          </a:p>
          <a:p>
            <a:pPr lvl="0">
              <a:buClr>
                <a:sysClr val="windowText" lastClr="000000">
                  <a:lumMod val="50000"/>
                  <a:lumOff val="50000"/>
                </a:sysClr>
              </a:buClr>
            </a:pPr>
            <a:r>
              <a:rPr lang="en-US" dirty="0">
                <a:solidFill>
                  <a:sysClr val="windowText" lastClr="000000"/>
                </a:solidFill>
              </a:rPr>
              <a:t>Operational</a:t>
            </a:r>
          </a:p>
          <a:p>
            <a:pPr lvl="0">
              <a:buClr>
                <a:sysClr val="windowText" lastClr="000000">
                  <a:lumMod val="50000"/>
                  <a:lumOff val="50000"/>
                </a:sysClr>
              </a:buClr>
            </a:pPr>
            <a:r>
              <a:rPr lang="en-US" dirty="0">
                <a:solidFill>
                  <a:sysClr val="windowText" lastClr="000000"/>
                </a:solidFill>
              </a:rPr>
              <a:t>HR</a:t>
            </a:r>
          </a:p>
          <a:p>
            <a:pPr lvl="0">
              <a:buClr>
                <a:sysClr val="windowText" lastClr="000000">
                  <a:lumMod val="50000"/>
                  <a:lumOff val="50000"/>
                </a:sysClr>
              </a:buClr>
            </a:pPr>
            <a:r>
              <a:rPr lang="en-US" dirty="0">
                <a:solidFill>
                  <a:sysClr val="windowText" lastClr="000000"/>
                </a:solidFill>
              </a:rPr>
              <a:t>Marketing</a:t>
            </a:r>
          </a:p>
          <a:p>
            <a:pPr lvl="0">
              <a:buClr>
                <a:sysClr val="windowText" lastClr="000000">
                  <a:lumMod val="50000"/>
                  <a:lumOff val="50000"/>
                </a:sysClr>
              </a:buClr>
            </a:pPr>
            <a:r>
              <a:rPr lang="en-US" dirty="0">
                <a:solidFill>
                  <a:sysClr val="windowText" lastClr="000000"/>
                </a:solidFill>
              </a:rPr>
              <a:t>Programming</a:t>
            </a:r>
          </a:p>
          <a:p>
            <a:pPr lvl="0">
              <a:buClr>
                <a:sysClr val="windowText" lastClr="000000">
                  <a:lumMod val="50000"/>
                  <a:lumOff val="50000"/>
                </a:sysClr>
              </a:buClr>
            </a:pPr>
            <a:r>
              <a:rPr lang="en-US" dirty="0">
                <a:solidFill>
                  <a:sysClr val="windowText" lastClr="000000"/>
                </a:solidFill>
              </a:rPr>
              <a:t>Editorial</a:t>
            </a:r>
          </a:p>
          <a:p>
            <a:pPr lvl="0">
              <a:buClr>
                <a:sysClr val="windowText" lastClr="000000">
                  <a:lumMod val="50000"/>
                  <a:lumOff val="50000"/>
                </a:sysClr>
              </a:buClr>
            </a:pPr>
            <a:r>
              <a:rPr lang="en-US" dirty="0">
                <a:solidFill>
                  <a:sysClr val="windowText" lastClr="000000"/>
                </a:solidFill>
              </a:rPr>
              <a:t>Digital</a:t>
            </a:r>
          </a:p>
          <a:p>
            <a:pPr lvl="0">
              <a:buClr>
                <a:sysClr val="windowText" lastClr="000000">
                  <a:lumMod val="50000"/>
                  <a:lumOff val="50000"/>
                </a:sysClr>
              </a:buClr>
            </a:pPr>
            <a:r>
              <a:rPr lang="en-US" dirty="0">
                <a:solidFill>
                  <a:sysClr val="windowText" lastClr="000000"/>
                </a:solidFill>
              </a:rPr>
              <a:t>Audience</a:t>
            </a:r>
          </a:p>
          <a:p>
            <a:pPr lvl="0">
              <a:buClr>
                <a:sysClr val="windowText" lastClr="000000">
                  <a:lumMod val="50000"/>
                  <a:lumOff val="50000"/>
                </a:sysClr>
              </a:buClr>
            </a:pPr>
            <a:r>
              <a:rPr lang="en-US" dirty="0">
                <a:solidFill>
                  <a:sysClr val="windowText" lastClr="000000"/>
                </a:solidFill>
              </a:rPr>
              <a:t>Technical</a:t>
            </a:r>
          </a:p>
          <a:p>
            <a:pPr lvl="0">
              <a:buClr>
                <a:sysClr val="windowText" lastClr="000000">
                  <a:lumMod val="50000"/>
                  <a:lumOff val="50000"/>
                </a:sysClr>
              </a:buClr>
            </a:pPr>
            <a:endParaRPr lang="en-US" dirty="0">
              <a:solidFill>
                <a:sysClr val="windowText" lastClr="000000"/>
              </a:solidFill>
            </a:endParaRPr>
          </a:p>
          <a:p>
            <a:pPr marL="0" lvl="0" indent="0">
              <a:buClr>
                <a:sysClr val="windowText" lastClr="000000">
                  <a:lumMod val="50000"/>
                  <a:lumOff val="50000"/>
                </a:sysClr>
              </a:buClr>
              <a:buNone/>
            </a:pPr>
            <a:r>
              <a:rPr lang="en-US" i="1" dirty="0">
                <a:solidFill>
                  <a:sysClr val="windowText" lastClr="000000"/>
                </a:solidFill>
              </a:rPr>
              <a:t>Not one KPI per group, but rather the shared goals that all groups have an impact on</a:t>
            </a:r>
          </a:p>
        </p:txBody>
      </p:sp>
    </p:spTree>
    <p:extLst>
      <p:ext uri="{BB962C8B-B14F-4D97-AF65-F5344CB8AC3E}">
        <p14:creationId xmlns:p14="http://schemas.microsoft.com/office/powerpoint/2010/main" val="4189779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12192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639405" y="743172"/>
            <a:ext cx="10889987" cy="5636700"/>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rgbClr val="FFFF00"/>
                </a:solidFill>
              </a:rPr>
              <a:t>How do we establish KPIs </a:t>
            </a:r>
            <a:br>
              <a:rPr lang="en-US" sz="6000" dirty="0">
                <a:solidFill>
                  <a:srgbClr val="FFFF00"/>
                </a:solidFill>
              </a:rPr>
            </a:br>
            <a:r>
              <a:rPr lang="en-US" sz="6000" dirty="0">
                <a:solidFill>
                  <a:srgbClr val="FFFF00"/>
                </a:solidFill>
              </a:rPr>
              <a:t>for our station </a:t>
            </a:r>
            <a:br>
              <a:rPr lang="en-US" sz="6000" dirty="0">
                <a:solidFill>
                  <a:srgbClr val="FFFF00"/>
                </a:solidFill>
              </a:rPr>
            </a:br>
            <a:r>
              <a:rPr lang="en-US" sz="6000" dirty="0">
                <a:solidFill>
                  <a:srgbClr val="FFFF00"/>
                </a:solidFill>
              </a:rPr>
              <a:t>       or group </a:t>
            </a:r>
          </a:p>
          <a:p>
            <a:pPr lvl="0">
              <a:tabLst>
                <a:tab pos="3076575" algn="l"/>
              </a:tabLst>
            </a:pPr>
            <a:r>
              <a:rPr lang="en-US" sz="6000" dirty="0">
                <a:solidFill>
                  <a:srgbClr val="FFFF00"/>
                </a:solidFill>
              </a:rPr>
              <a:t>       or project?</a:t>
            </a:r>
            <a:endParaRPr lang="en-US" sz="3200" b="1" dirty="0">
              <a:solidFill>
                <a:schemeClr val="bg1"/>
              </a:solidFill>
            </a:endParaRPr>
          </a:p>
        </p:txBody>
      </p:sp>
    </p:spTree>
    <p:extLst>
      <p:ext uri="{BB962C8B-B14F-4D97-AF65-F5344CB8AC3E}">
        <p14:creationId xmlns:p14="http://schemas.microsoft.com/office/powerpoint/2010/main" val="3589377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Resist temptation</a:t>
            </a: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8" name="Content Placeholder 1">
            <a:extLst>
              <a:ext uri="{FF2B5EF4-FFF2-40B4-BE49-F238E27FC236}">
                <a16:creationId xmlns:a16="http://schemas.microsoft.com/office/drawing/2014/main" id="{58440C28-0B8A-264A-B9C7-93F995FC485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Clr>
                <a:sysClr val="windowText" lastClr="000000">
                  <a:lumMod val="50000"/>
                  <a:lumOff val="50000"/>
                </a:sysClr>
              </a:buClr>
            </a:pPr>
            <a:r>
              <a:rPr lang="en-US" dirty="0">
                <a:solidFill>
                  <a:sysClr val="windowText" lastClr="000000"/>
                </a:solidFill>
              </a:rPr>
              <a:t>Don’t merely document current habits – step back and revisit which metrics matter</a:t>
            </a:r>
          </a:p>
          <a:p>
            <a:pPr lvl="0">
              <a:buClr>
                <a:sysClr val="windowText" lastClr="000000">
                  <a:lumMod val="50000"/>
                  <a:lumOff val="50000"/>
                </a:sysClr>
              </a:buClr>
            </a:pPr>
            <a:endParaRPr lang="en-US" dirty="0">
              <a:solidFill>
                <a:sysClr val="windowText" lastClr="000000"/>
              </a:solidFill>
            </a:endParaRPr>
          </a:p>
          <a:p>
            <a:pPr lvl="0">
              <a:buClr>
                <a:sysClr val="windowText" lastClr="000000">
                  <a:lumMod val="50000"/>
                  <a:lumOff val="50000"/>
                </a:sysClr>
              </a:buClr>
            </a:pPr>
            <a:r>
              <a:rPr lang="en-US" dirty="0">
                <a:solidFill>
                  <a:sysClr val="windowText" lastClr="000000"/>
                </a:solidFill>
              </a:rPr>
              <a:t>Don’t simply use someone else’s KPIs without examining them against your own goals</a:t>
            </a:r>
          </a:p>
          <a:p>
            <a:pPr lvl="0">
              <a:buClr>
                <a:sysClr val="windowText" lastClr="000000">
                  <a:lumMod val="50000"/>
                  <a:lumOff val="50000"/>
                </a:sysClr>
              </a:buClr>
            </a:pPr>
            <a:endParaRPr lang="en-US" dirty="0">
              <a:solidFill>
                <a:sysClr val="windowText" lastClr="000000"/>
              </a:solidFill>
            </a:endParaRPr>
          </a:p>
          <a:p>
            <a:pPr lvl="0">
              <a:buClr>
                <a:sysClr val="windowText" lastClr="000000">
                  <a:lumMod val="50000"/>
                  <a:lumOff val="50000"/>
                </a:sysClr>
              </a:buClr>
            </a:pPr>
            <a:r>
              <a:rPr lang="en-US" dirty="0">
                <a:solidFill>
                  <a:sysClr val="windowText" lastClr="000000"/>
                </a:solidFill>
              </a:rPr>
              <a:t>Don’t start with listing metrics</a:t>
            </a:r>
          </a:p>
        </p:txBody>
      </p:sp>
    </p:spTree>
    <p:extLst>
      <p:ext uri="{BB962C8B-B14F-4D97-AF65-F5344CB8AC3E}">
        <p14:creationId xmlns:p14="http://schemas.microsoft.com/office/powerpoint/2010/main" val="996121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7F12835C-73FB-B14B-B3A9-84E315D9D1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743172"/>
            <a:ext cx="9064487"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tx1"/>
                </a:solidFill>
              </a:rPr>
              <a:t>Assemble your team</a:t>
            </a:r>
            <a:endParaRPr lang="en-US" sz="3200" b="1" dirty="0">
              <a:solidFill>
                <a:schemeClr val="tx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bg1"/>
                </a:solidFill>
                <a:latin typeface="Arial" panose="020B0604020202020204" pitchFamily="34" charset="0"/>
                <a:cs typeface="Arial" panose="020B0604020202020204" pitchFamily="34" charset="0"/>
              </a:rPr>
              <a:t>Travel Aficionado,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975084"/>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217485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None/>
              <a:tabLst/>
              <a:defRPr/>
            </a:pPr>
            <a:r>
              <a:rPr kumimoji="0" lang="en-US" sz="2600" b="1" i="0" u="none" strike="noStrike" kern="1200" cap="none" spc="0" normalizeH="0" baseline="0" noProof="0" dirty="0">
                <a:ln>
                  <a:noFill/>
                </a:ln>
                <a:solidFill>
                  <a:sysClr val="windowText" lastClr="000000"/>
                </a:solidFill>
                <a:effectLst/>
                <a:uLnTx/>
                <a:uFillTx/>
                <a:latin typeface="Arial"/>
                <a:ea typeface="+mn-ea"/>
                <a:cs typeface="Arial"/>
              </a:rPr>
              <a:t>Find allies</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People who value a focus on goals and measurement</a:t>
            </a:r>
          </a:p>
          <a:p>
            <a:pPr>
              <a:buClr>
                <a:sysClr val="windowText" lastClr="000000">
                  <a:lumMod val="50000"/>
                  <a:lumOff val="50000"/>
                </a:sysClr>
              </a:buClr>
            </a:pPr>
            <a:r>
              <a:rPr lang="en-US" dirty="0">
                <a:solidFill>
                  <a:sysClr val="windowText" lastClr="000000"/>
                </a:solidFill>
              </a:rPr>
              <a:t>Influencers who are well connected</a:t>
            </a:r>
          </a:p>
          <a:p>
            <a:pPr lvl="1" indent="-227013">
              <a:buClr>
                <a:sysClr val="windowText" lastClr="000000">
                  <a:lumMod val="50000"/>
                  <a:lumOff val="50000"/>
                </a:sysClr>
              </a:buClr>
            </a:pPr>
            <a:endParaRPr kumimoji="0" lang="en-US" sz="15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None/>
              <a:tabLst/>
              <a:defRPr/>
            </a:pPr>
            <a:r>
              <a:rPr kumimoji="0" lang="en-US" sz="2600" b="1" i="0" u="none" strike="noStrike" kern="1200" cap="none" spc="0" normalizeH="0" baseline="0" noProof="0" dirty="0">
                <a:ln>
                  <a:noFill/>
                </a:ln>
                <a:solidFill>
                  <a:sysClr val="windowText" lastClr="000000"/>
                </a:solidFill>
                <a:effectLst/>
                <a:uLnTx/>
                <a:uFillTx/>
                <a:latin typeface="Arial"/>
                <a:ea typeface="+mn-ea"/>
                <a:cs typeface="Arial"/>
              </a:rPr>
              <a:t>Cover key areas of your station</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Leaving out one core group can backfire</a:t>
            </a:r>
          </a:p>
          <a:p>
            <a:pPr>
              <a:buClr>
                <a:sysClr val="windowText" lastClr="000000">
                  <a:lumMod val="50000"/>
                  <a:lumOff val="50000"/>
                </a:sysClr>
              </a:buClr>
            </a:pPr>
            <a:r>
              <a:rPr lang="en-US" dirty="0">
                <a:solidFill>
                  <a:sysClr val="windowText" lastClr="000000"/>
                </a:solidFill>
              </a:rPr>
              <a:t>But smaller, nimble teams can move faster</a:t>
            </a:r>
          </a:p>
          <a:p>
            <a:pPr lvl="1" indent="-227013">
              <a:buClr>
                <a:sysClr val="windowText" lastClr="000000">
                  <a:lumMod val="50000"/>
                  <a:lumOff val="50000"/>
                </a:sysClr>
              </a:buClr>
            </a:pPr>
            <a:endParaRPr kumimoji="0" lang="en-US" sz="1500" b="0" i="0" u="none" strike="noStrike" kern="1200" cap="none" spc="0" normalizeH="0" baseline="0" noProof="0" dirty="0">
              <a:ln>
                <a:noFill/>
              </a:ln>
              <a:solidFill>
                <a:sysClr val="windowText" lastClr="000000"/>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None/>
              <a:tabLst/>
              <a:defRPr/>
            </a:pPr>
            <a:r>
              <a:rPr lang="en-US" b="1" dirty="0">
                <a:solidFill>
                  <a:sysClr val="windowText" lastClr="000000"/>
                </a:solidFill>
              </a:rPr>
              <a:t>Seek out an executive sponsor</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KPIs can drive an organization and you want their buy-in</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Others will take your work seriously if it’s blessed</a:t>
            </a:r>
          </a:p>
          <a:p>
            <a:pPr lvl="1" indent="-227013">
              <a:buClr>
                <a:sysClr val="windowText" lastClr="000000">
                  <a:lumMod val="50000"/>
                  <a:lumOff val="50000"/>
                </a:sysClr>
              </a:buCl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Relationships, relationships, relationships</a:t>
            </a:r>
          </a:p>
          <a:p>
            <a:pPr marL="0" marR="0" lvl="0" indent="0" algn="l" rtl="0">
              <a:spcBef>
                <a:spcPts val="0"/>
              </a:spcBef>
              <a:spcAft>
                <a:spcPts val="0"/>
              </a:spcAft>
              <a:buNone/>
            </a:pPr>
            <a:endParaRPr lang="en-US" sz="3200" b="1" dirty="0">
              <a:solidFill>
                <a:schemeClr val="bg1"/>
              </a:solidFill>
              <a:latin typeface="Arial"/>
              <a:ea typeface="Arial"/>
              <a:cs typeface="Arial"/>
              <a:sym typeface="Arial"/>
            </a:endParaRPr>
          </a:p>
          <a:p>
            <a:pPr marL="0" marR="0" lvl="0" indent="0" algn="l" rtl="0">
              <a:spcBef>
                <a:spcPts val="0"/>
              </a:spcBef>
              <a:spcAft>
                <a:spcPts val="0"/>
              </a:spcAft>
              <a:buNone/>
            </a:pPr>
            <a:r>
              <a:rPr lang="en-US" sz="3200" b="1" dirty="0">
                <a:solidFill>
                  <a:schemeClr val="bg1"/>
                </a:solidFill>
              </a:rPr>
              <a:t>…and politics</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54129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kumimoji="0" lang="en-US" sz="2600" b="1" i="0" u="none" strike="noStrike" kern="1200" cap="none" spc="0" normalizeH="0" baseline="0" noProof="0" dirty="0">
                <a:ln>
                  <a:noFill/>
                </a:ln>
                <a:solidFill>
                  <a:sysClr val="windowText" lastClr="000000"/>
                </a:solidFill>
                <a:effectLst/>
                <a:uLnTx/>
                <a:uFillTx/>
                <a:latin typeface="Arial"/>
                <a:ea typeface="+mn-ea"/>
                <a:cs typeface="Arial"/>
              </a:rPr>
              <a:t>President, Operations</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Senior Director, Audience Insights</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lang="en-US" dirty="0">
                <a:solidFill>
                  <a:sysClr val="windowText" lastClr="000000"/>
                </a:solidFill>
              </a:rPr>
              <a:t>Managing Editor, Digital News</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lang="en-US" dirty="0">
                <a:solidFill>
                  <a:sysClr val="windowText" lastClr="000000"/>
                </a:solidFill>
              </a:rPr>
              <a:t>Senior Director, Programming</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VP Product, Digital Media</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lang="en-US" dirty="0">
                <a:solidFill>
                  <a:sysClr val="windowText" lastClr="000000"/>
                </a:solidFill>
              </a:rPr>
              <a:t>VP Business Development</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Senior Director, Finance</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lang="en-US" dirty="0">
                <a:solidFill>
                  <a:sysClr val="windowText" lastClr="000000"/>
                </a:solidFill>
              </a:rPr>
              <a:t>Senior Director, HR</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Senior Project Manager, Executive Group</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NPR KPIs team</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3913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VP for Radio, KERA</a:t>
            </a:r>
          </a:p>
          <a:p>
            <a:pPr>
              <a:buClr>
                <a:sysClr val="windowText" lastClr="000000">
                  <a:lumMod val="50000"/>
                  <a:lumOff val="50000"/>
                </a:sysClr>
              </a:buClr>
            </a:pPr>
            <a:r>
              <a:rPr lang="en-US" dirty="0">
                <a:solidFill>
                  <a:sysClr val="windowText" lastClr="000000"/>
                </a:solidFill>
              </a:rPr>
              <a:t>Senior Director, Audience Insights, NPR</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r>
              <a:rPr lang="en-US" dirty="0">
                <a:solidFill>
                  <a:sysClr val="windowText" lastClr="000000"/>
                </a:solidFill>
              </a:rPr>
              <a:t>Exec Director of Operations, Houston Public Media</a:t>
            </a:r>
          </a:p>
          <a:p>
            <a:pPr>
              <a:buClr>
                <a:sysClr val="windowText" lastClr="000000">
                  <a:lumMod val="50000"/>
                  <a:lumOff val="50000"/>
                </a:sysClr>
              </a:buClr>
            </a:pPr>
            <a:r>
              <a:rPr lang="en-US" dirty="0">
                <a:solidFill>
                  <a:sysClr val="windowText" lastClr="000000"/>
                </a:solidFill>
              </a:rPr>
              <a:t>Associate General Manager, Development and Marketing, KUT</a:t>
            </a:r>
          </a:p>
          <a:p>
            <a:pPr>
              <a:buClr>
                <a:sysClr val="windowText" lastClr="000000">
                  <a:lumMod val="50000"/>
                  <a:lumOff val="50000"/>
                </a:sysClr>
              </a:buClr>
            </a:pPr>
            <a:r>
              <a:rPr lang="en-US" dirty="0">
                <a:solidFill>
                  <a:sysClr val="windowText" lastClr="000000"/>
                </a:solidFill>
              </a:rPr>
              <a:t>News Director, Texas Public Radio</a:t>
            </a:r>
          </a:p>
          <a:p>
            <a:pPr>
              <a:buClr>
                <a:sysClr val="windowText" lastClr="000000">
                  <a:lumMod val="50000"/>
                  <a:lumOff val="50000"/>
                </a:sysClr>
              </a:buClr>
            </a:pPr>
            <a:r>
              <a:rPr lang="en-US" dirty="0">
                <a:solidFill>
                  <a:sysClr val="windowText" lastClr="000000"/>
                </a:solidFill>
              </a:rPr>
              <a:t>Statewide Coordinating Editor for the Texas Station Collaborative</a:t>
            </a:r>
          </a:p>
          <a:p>
            <a:pPr>
              <a:buClr>
                <a:sysClr val="windowText" lastClr="000000">
                  <a:lumMod val="50000"/>
                  <a:lumOff val="50000"/>
                </a:sysClr>
              </a:buCl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Texas Hub Project Manager, KERA</a:t>
            </a:r>
          </a:p>
          <a:p>
            <a:pPr marL="227013" marR="0" lvl="0" indent="-227013"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Font typeface="Wingdings" charset="2"/>
              <a:buChar char="§"/>
              <a:tabLst/>
              <a:defRP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Texas journalism hub: </a:t>
            </a:r>
          </a:p>
          <a:p>
            <a:pPr marL="0" marR="0" lvl="0" indent="0" algn="l" rtl="0">
              <a:spcBef>
                <a:spcPts val="0"/>
              </a:spcBef>
              <a:spcAft>
                <a:spcPts val="0"/>
              </a:spcAft>
              <a:buNone/>
            </a:pPr>
            <a:r>
              <a:rPr lang="en-US" sz="3200" b="1" dirty="0">
                <a:solidFill>
                  <a:schemeClr val="bg1"/>
                </a:solidFill>
              </a:rPr>
              <a:t>metrics team</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3029903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9" name="Picture 8">
            <a:extLst>
              <a:ext uri="{FF2B5EF4-FFF2-40B4-BE49-F238E27FC236}">
                <a16:creationId xmlns:a16="http://schemas.microsoft.com/office/drawing/2014/main" id="{230B7D85-8DF4-6F4D-99A3-B47069F6B4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743172"/>
            <a:ext cx="9064487"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bg1"/>
                </a:solidFill>
              </a:rPr>
              <a:t>Confirm core goals</a:t>
            </a:r>
            <a:endParaRPr lang="en-US" sz="3200" b="1" dirty="0">
              <a:solidFill>
                <a:schemeClr val="bg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err="1">
                <a:solidFill>
                  <a:schemeClr val="bg1"/>
                </a:solidFill>
                <a:latin typeface="Arial" panose="020B0604020202020204" pitchFamily="34" charset="0"/>
                <a:cs typeface="Arial" panose="020B0604020202020204" pitchFamily="34" charset="0"/>
              </a:rPr>
              <a:t>itsjustminna</a:t>
            </a:r>
            <a:r>
              <a:rPr lang="en-US" sz="1500" dirty="0">
                <a:solidFill>
                  <a:schemeClr val="bg1"/>
                </a:solidFill>
                <a:latin typeface="Arial" panose="020B0604020202020204" pitchFamily="34" charset="0"/>
                <a:cs typeface="Arial" panose="020B0604020202020204" pitchFamily="34" charset="0"/>
              </a:rPr>
              <a:t>,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975084"/>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2961083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5" name="Picture 4">
            <a:extLst>
              <a:ext uri="{FF2B5EF4-FFF2-40B4-BE49-F238E27FC236}">
                <a16:creationId xmlns:a16="http://schemas.microsoft.com/office/drawing/2014/main" id="{3FFC0541-4A8A-FC4D-9BA4-5862DFBBC0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5608" b="10411"/>
          <a:stretch/>
        </p:blipFill>
        <p:spPr>
          <a:xfrm>
            <a:off x="4948212" y="407370"/>
            <a:ext cx="5525554" cy="11346482"/>
          </a:xfrm>
          <a:prstGeom prst="rect">
            <a:avLst/>
          </a:prstGeom>
        </p:spPr>
      </p:pic>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None/>
              <a:tabLst/>
              <a:defRP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If there aren’t agreed-upon goals to connect the KPIs to, just stop</a:t>
            </a:r>
          </a:p>
          <a:p>
            <a:pPr marL="0" marR="0" lvl="0" indent="0" algn="l" defTabSz="457200" rtl="0" eaLnBrk="1" fontAlgn="auto" latinLnBrk="0" hangingPunct="1">
              <a:lnSpc>
                <a:spcPct val="100000"/>
              </a:lnSpc>
              <a:spcBef>
                <a:spcPct val="20000"/>
              </a:spcBef>
              <a:spcAft>
                <a:spcPts val="0"/>
              </a:spcAft>
              <a:buClr>
                <a:sysClr val="windowText" lastClr="000000">
                  <a:lumMod val="50000"/>
                  <a:lumOff val="50000"/>
                </a:sysClr>
              </a:buClr>
              <a:buSzPct val="80000"/>
              <a:buNone/>
              <a:tabLst/>
              <a:defRPr/>
            </a:pPr>
            <a:endParaRPr kumimoji="0" lang="en-US" sz="2600" b="0" i="0" u="none" strike="noStrike" kern="1200" cap="none" spc="0" normalizeH="0" baseline="0" noProof="0" dirty="0">
              <a:ln>
                <a:noFill/>
              </a:ln>
              <a:solidFill>
                <a:sysClr val="windowText" lastClr="000000"/>
              </a:solidFill>
              <a:effectLst/>
              <a:uLnTx/>
              <a:uFillTx/>
              <a:latin typeface="Arial"/>
              <a:ea typeface="+mn-ea"/>
              <a:cs typeface="Arial"/>
            </a:endParaRPr>
          </a:p>
          <a:p>
            <a:pPr marL="231775" lvl="1" indent="0">
              <a:buClr>
                <a:sysClr val="windowText" lastClr="000000">
                  <a:lumMod val="50000"/>
                  <a:lumOff val="50000"/>
                </a:sysClr>
              </a:buClr>
              <a:buNone/>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Goals are the center of gravity</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20392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lvl="0"/>
            <a:r>
              <a:rPr lang="en-US" sz="3200" b="1" dirty="0">
                <a:solidFill>
                  <a:schemeClr val="bg1"/>
                </a:solidFill>
              </a:rPr>
              <a:t>KPIs without goals are like…</a:t>
            </a:r>
            <a:endParaRPr lang="en-US" sz="3200" b="1" dirty="0">
              <a:solidFill>
                <a:schemeClr val="dk1"/>
              </a:solidFil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3" name="Picture 2">
            <a:extLst>
              <a:ext uri="{FF2B5EF4-FFF2-40B4-BE49-F238E27FC236}">
                <a16:creationId xmlns:a16="http://schemas.microsoft.com/office/drawing/2014/main" id="{61F6FFBC-9F3B-2342-ABFB-33C5E1D81B1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001" y="0"/>
            <a:ext cx="8835000" cy="6858000"/>
          </a:xfrm>
          <a:prstGeom prst="rect">
            <a:avLst/>
          </a:prstGeom>
        </p:spPr>
      </p:pic>
      <p:sp>
        <p:nvSpPr>
          <p:cNvPr id="7" name="Google Shape;74;p11">
            <a:extLst>
              <a:ext uri="{FF2B5EF4-FFF2-40B4-BE49-F238E27FC236}">
                <a16:creationId xmlns:a16="http://schemas.microsoft.com/office/drawing/2014/main" id="{CECDA3A7-182E-984A-A48B-33810886FE93}"/>
              </a:ext>
            </a:extLst>
          </p:cNvPr>
          <p:cNvSpPr txBox="1"/>
          <p:nvPr/>
        </p:nvSpPr>
        <p:spPr>
          <a:xfrm>
            <a:off x="3767667" y="1615238"/>
            <a:ext cx="4154188"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3200" b="1" dirty="0">
                <a:solidFill>
                  <a:schemeClr val="bg1"/>
                </a:solidFill>
              </a:rPr>
              <a:t>flowers without stems</a:t>
            </a:r>
          </a:p>
        </p:txBody>
      </p:sp>
      <p:sp>
        <p:nvSpPr>
          <p:cNvPr id="8" name="Google Shape;52;p9">
            <a:extLst>
              <a:ext uri="{FF2B5EF4-FFF2-40B4-BE49-F238E27FC236}">
                <a16:creationId xmlns:a16="http://schemas.microsoft.com/office/drawing/2014/main" id="{9D72D0F6-3306-734E-990F-DC8F4669EB3A}"/>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bg1"/>
                </a:solidFill>
                <a:latin typeface="Arial" panose="020B0604020202020204" pitchFamily="34" charset="0"/>
                <a:cs typeface="Arial" panose="020B0604020202020204" pitchFamily="34" charset="0"/>
              </a:rPr>
              <a:t>Philippa </a:t>
            </a:r>
            <a:r>
              <a:rPr lang="en-US" sz="1500" dirty="0" err="1">
                <a:solidFill>
                  <a:schemeClr val="bg1"/>
                </a:solidFill>
                <a:latin typeface="Arial" panose="020B0604020202020204" pitchFamily="34" charset="0"/>
                <a:cs typeface="Arial" panose="020B0604020202020204" pitchFamily="34" charset="0"/>
              </a:rPr>
              <a:t>Willitts</a:t>
            </a:r>
            <a:r>
              <a:rPr lang="en-US" sz="1500" dirty="0">
                <a:solidFill>
                  <a:schemeClr val="bg1"/>
                </a:solidFill>
                <a:latin typeface="Arial" panose="020B0604020202020204" pitchFamily="34" charset="0"/>
                <a:cs typeface="Arial" panose="020B0604020202020204" pitchFamily="34" charset="0"/>
              </a:rPr>
              <a:t>, Flickr</a:t>
            </a:r>
          </a:p>
        </p:txBody>
      </p:sp>
    </p:spTree>
    <p:extLst>
      <p:ext uri="{BB962C8B-B14F-4D97-AF65-F5344CB8AC3E}">
        <p14:creationId xmlns:p14="http://schemas.microsoft.com/office/powerpoint/2010/main" val="23539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 name="Picture 4">
            <a:extLst>
              <a:ext uri="{FF2B5EF4-FFF2-40B4-BE49-F238E27FC236}">
                <a16:creationId xmlns:a16="http://schemas.microsoft.com/office/drawing/2014/main" id="{514843CC-16D0-9D43-A4C9-C9E0672868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93538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ysClr val="windowText" lastClr="000000">
                  <a:lumMod val="50000"/>
                  <a:lumOff val="50000"/>
                </a:sysClr>
              </a:buClr>
              <a:buNone/>
            </a:pPr>
            <a:r>
              <a:rPr lang="en-US" sz="2200" b="1" dirty="0">
                <a:solidFill>
                  <a:sysClr val="windowText" lastClr="000000"/>
                </a:solidFill>
              </a:rPr>
              <a:t>REACH</a:t>
            </a:r>
          </a:p>
          <a:p>
            <a:pPr marL="0" indent="0">
              <a:buClr>
                <a:sysClr val="windowText" lastClr="000000">
                  <a:lumMod val="50000"/>
                  <a:lumOff val="50000"/>
                </a:sysClr>
              </a:buClr>
              <a:buNone/>
            </a:pPr>
            <a:r>
              <a:rPr lang="en-US" sz="2200" dirty="0">
                <a:solidFill>
                  <a:sysClr val="windowText" lastClr="000000"/>
                </a:solidFill>
              </a:rPr>
              <a:t>Expand the number of people who engage with NPR to ensure we are building the next core audience even as we deepen the affinity of our current audience.</a:t>
            </a:r>
          </a:p>
          <a:p>
            <a:pPr marL="0" indent="0">
              <a:buClr>
                <a:sysClr val="windowText" lastClr="000000">
                  <a:lumMod val="50000"/>
                  <a:lumOff val="50000"/>
                </a:sysClr>
              </a:buClr>
              <a:buNone/>
            </a:pPr>
            <a:endParaRPr lang="en-US" sz="500" dirty="0">
              <a:solidFill>
                <a:sysClr val="windowText" lastClr="000000"/>
              </a:solidFill>
            </a:endParaRPr>
          </a:p>
          <a:p>
            <a:pPr marL="0" indent="0">
              <a:buClr>
                <a:sysClr val="windowText" lastClr="000000">
                  <a:lumMod val="50000"/>
                  <a:lumOff val="50000"/>
                </a:sysClr>
              </a:buClr>
              <a:buNone/>
            </a:pPr>
            <a:r>
              <a:rPr lang="en-US" sz="2200" b="1" dirty="0">
                <a:solidFill>
                  <a:sysClr val="windowText" lastClr="000000"/>
                </a:solidFill>
              </a:rPr>
              <a:t>REWARD</a:t>
            </a:r>
          </a:p>
          <a:p>
            <a:pPr marL="0" indent="0">
              <a:buClr>
                <a:sysClr val="windowText" lastClr="000000">
                  <a:lumMod val="50000"/>
                  <a:lumOff val="50000"/>
                </a:sysClr>
              </a:buClr>
              <a:buNone/>
            </a:pPr>
            <a:r>
              <a:rPr lang="en-US" sz="2200" dirty="0">
                <a:solidFill>
                  <a:sysClr val="windowText" lastClr="000000"/>
                </a:solidFill>
              </a:rPr>
              <a:t>Grow revenues, resources, and reserves by optimizing existing revenue streams, growing our endowment, seizing new business opportunities, reducing dependence on station fees.</a:t>
            </a:r>
          </a:p>
          <a:p>
            <a:pPr marL="0" indent="0">
              <a:buClr>
                <a:sysClr val="windowText" lastClr="000000">
                  <a:lumMod val="50000"/>
                  <a:lumOff val="50000"/>
                </a:sysClr>
              </a:buClr>
              <a:buNone/>
            </a:pPr>
            <a:endParaRPr lang="en-US" sz="500" dirty="0">
              <a:solidFill>
                <a:sysClr val="windowText" lastClr="000000"/>
              </a:solidFill>
            </a:endParaRPr>
          </a:p>
          <a:p>
            <a:pPr marL="0" indent="0">
              <a:buClr>
                <a:sysClr val="windowText" lastClr="000000">
                  <a:lumMod val="50000"/>
                  <a:lumOff val="50000"/>
                </a:sysClr>
              </a:buClr>
              <a:buNone/>
            </a:pPr>
            <a:r>
              <a:rPr lang="en-US" sz="2200" b="1" dirty="0">
                <a:solidFill>
                  <a:sysClr val="windowText" lastClr="000000"/>
                </a:solidFill>
              </a:rPr>
              <a:t>RELATIONSHIPS</a:t>
            </a:r>
          </a:p>
          <a:p>
            <a:pPr marL="0" indent="0">
              <a:buClr>
                <a:sysClr val="windowText" lastClr="000000">
                  <a:lumMod val="50000"/>
                  <a:lumOff val="50000"/>
                </a:sysClr>
              </a:buClr>
              <a:buNone/>
            </a:pPr>
            <a:r>
              <a:rPr lang="en-US" sz="2200" dirty="0">
                <a:solidFill>
                  <a:sysClr val="windowText" lastClr="000000"/>
                </a:solidFill>
              </a:rPr>
              <a:t>Deepen the connections that audiences have to each other and NPR by creating distinctive, meaningful content and experiences, build a true collaborative network between Member stations and NPR that strengthens public radio’s journalism, audience service, and sustainability, and ensure </a:t>
            </a:r>
            <a:br>
              <a:rPr lang="en-US" sz="2200" dirty="0">
                <a:solidFill>
                  <a:sysClr val="windowText" lastClr="000000"/>
                </a:solidFill>
              </a:rPr>
            </a:br>
            <a:r>
              <a:rPr lang="en-US" sz="2200" dirty="0">
                <a:solidFill>
                  <a:sysClr val="windowText" lastClr="000000"/>
                </a:solidFill>
              </a:rPr>
              <a:t>a respectful and effective culture within NPR.</a:t>
            </a:r>
          </a:p>
          <a:p>
            <a:pPr marL="0" indent="0">
              <a:buClr>
                <a:sysClr val="windowText" lastClr="000000">
                  <a:lumMod val="50000"/>
                  <a:lumOff val="50000"/>
                </a:sysClr>
              </a:buClr>
              <a:buNone/>
            </a:pPr>
            <a:endParaRPr lang="en-US" sz="2200" dirty="0">
              <a:solidFill>
                <a:sysClr val="windowText" lastClr="000000"/>
              </a:solidFil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lvl="0"/>
            <a:r>
              <a:rPr lang="en-US" sz="3200" b="1" dirty="0">
                <a:solidFill>
                  <a:schemeClr val="bg1"/>
                </a:solidFill>
              </a:rPr>
              <a:t>NPR Strategic Plan goals</a:t>
            </a:r>
            <a:endParaRPr lang="en-US" sz="3200" b="1" dirty="0">
              <a:solidFill>
                <a:schemeClr val="dk1"/>
              </a:solidFil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84226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lang="en-US" sz="2200" b="1" dirty="0">
                <a:solidFill>
                  <a:sysClr val="windowText" lastClr="000000"/>
                </a:solidFill>
              </a:rPr>
              <a:t>Provide better service </a:t>
            </a:r>
            <a:r>
              <a:rPr lang="en-US" sz="2200" dirty="0">
                <a:solidFill>
                  <a:sysClr val="windowText" lastClr="000000"/>
                </a:solidFill>
              </a:rPr>
              <a:t>– locally, regionally, nationally – by connecting, planning, and coordinating news coverage together. Be better stewards of resources, reduce redundancies, and free up resources for better, more strategic news coverage.</a:t>
            </a:r>
          </a:p>
          <a:p>
            <a:pPr>
              <a:buClr>
                <a:sysClr val="windowText" lastClr="000000">
                  <a:lumMod val="50000"/>
                  <a:lumOff val="50000"/>
                </a:sysClr>
              </a:buClr>
            </a:pPr>
            <a:r>
              <a:rPr lang="en-US" sz="2200" b="1" dirty="0">
                <a:solidFill>
                  <a:sysClr val="windowText" lastClr="000000"/>
                </a:solidFill>
              </a:rPr>
              <a:t>Serve news deserts </a:t>
            </a:r>
            <a:r>
              <a:rPr lang="en-US" sz="2200" dirty="0">
                <a:solidFill>
                  <a:sysClr val="windowText" lastClr="000000"/>
                </a:solidFill>
              </a:rPr>
              <a:t>by sharing resources to tell stories of places we don’t hear from, and help stations in those communities serve the places where they live with better news coverage.</a:t>
            </a:r>
          </a:p>
          <a:p>
            <a:pPr>
              <a:buClr>
                <a:sysClr val="windowText" lastClr="000000">
                  <a:lumMod val="50000"/>
                  <a:lumOff val="50000"/>
                </a:sysClr>
              </a:buClr>
            </a:pPr>
            <a:r>
              <a:rPr lang="en-US" sz="2200" dirty="0">
                <a:solidFill>
                  <a:sysClr val="windowText" lastClr="000000"/>
                </a:solidFill>
              </a:rPr>
              <a:t>Create news and editorial content that is </a:t>
            </a:r>
            <a:r>
              <a:rPr lang="en-US" sz="2200" b="1" dirty="0">
                <a:solidFill>
                  <a:sysClr val="windowText" lastClr="000000"/>
                </a:solidFill>
              </a:rPr>
              <a:t>mission-driven, audience-centered, and data-informed </a:t>
            </a:r>
            <a:r>
              <a:rPr lang="en-US" sz="2200" dirty="0">
                <a:solidFill>
                  <a:sysClr val="windowText" lastClr="000000"/>
                </a:solidFill>
              </a:rPr>
              <a:t>to help ensure we are providing a service that is important and relevant.</a:t>
            </a:r>
          </a:p>
          <a:p>
            <a:pPr>
              <a:buClr>
                <a:sysClr val="windowText" lastClr="000000">
                  <a:lumMod val="50000"/>
                  <a:lumOff val="50000"/>
                </a:sysClr>
              </a:buClr>
            </a:pPr>
            <a:r>
              <a:rPr lang="en-US" sz="2200" b="1" dirty="0">
                <a:solidFill>
                  <a:sysClr val="windowText" lastClr="000000"/>
                </a:solidFill>
              </a:rPr>
              <a:t>Acquire new and sustaining revenue </a:t>
            </a:r>
            <a:r>
              <a:rPr lang="en-US" sz="2200" dirty="0">
                <a:solidFill>
                  <a:sysClr val="windowText" lastClr="000000"/>
                </a:solidFill>
              </a:rPr>
              <a:t>by serving news deserts, adding statewide newscasts, and strengthening reporting on important coverage areas (education, health, legislative, environment, etc.).</a:t>
            </a: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lvl="0"/>
            <a:r>
              <a:rPr lang="en-US" sz="3200" b="1" dirty="0">
                <a:solidFill>
                  <a:schemeClr val="bg1"/>
                </a:solidFill>
              </a:rPr>
              <a:t>Texas journalism hub: </a:t>
            </a:r>
            <a:br>
              <a:rPr lang="en-US" sz="3200" b="1" dirty="0">
                <a:solidFill>
                  <a:schemeClr val="bg1"/>
                </a:solidFill>
              </a:rPr>
            </a:br>
            <a:r>
              <a:rPr lang="en-US" sz="3200" b="1" dirty="0">
                <a:solidFill>
                  <a:schemeClr val="bg1"/>
                </a:solidFill>
              </a:rPr>
              <a:t>example goals</a:t>
            </a:r>
            <a:endParaRPr lang="en-US" sz="3200" b="1" dirty="0">
              <a:solidFill>
                <a:schemeClr val="dk1"/>
              </a:solidFil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198103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A3D6ED83-111F-6443-BF7F-B3E26C9906E4}"/>
              </a:ext>
            </a:extLst>
          </p:cNvPr>
          <p:cNvPicPr>
            <a:picLocks noChangeAspect="1"/>
          </p:cNvPicPr>
          <p:nvPr/>
        </p:nvPicPr>
        <p:blipFill rotWithShape="1">
          <a:blip r:embed="rId3" cstate="screen">
            <a:alphaModFix amt="84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444787"/>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bg1"/>
                </a:solidFill>
              </a:rPr>
              <a:t>Explore questions people ask</a:t>
            </a:r>
            <a:endParaRPr lang="en-US" sz="3200" b="1" dirty="0">
              <a:solidFill>
                <a:schemeClr val="bg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bg1"/>
                </a:solidFill>
                <a:latin typeface="Arial" panose="020B0604020202020204" pitchFamily="34" charset="0"/>
                <a:cs typeface="Arial" panose="020B0604020202020204" pitchFamily="34" charset="0"/>
              </a:rPr>
              <a:t>T. </a:t>
            </a:r>
            <a:r>
              <a:rPr lang="en-US" sz="1500" dirty="0" err="1">
                <a:solidFill>
                  <a:schemeClr val="bg1"/>
                </a:solidFill>
                <a:latin typeface="Arial" panose="020B0604020202020204" pitchFamily="34" charset="0"/>
                <a:cs typeface="Arial" panose="020B0604020202020204" pitchFamily="34" charset="0"/>
              </a:rPr>
              <a:t>Bitties</a:t>
            </a:r>
            <a:r>
              <a:rPr lang="en-US" sz="1500" dirty="0">
                <a:solidFill>
                  <a:schemeClr val="bg1"/>
                </a:solidFill>
                <a:latin typeface="Arial" panose="020B0604020202020204" pitchFamily="34" charset="0"/>
                <a:cs typeface="Arial" panose="020B0604020202020204" pitchFamily="34" charset="0"/>
              </a:rPr>
              <a:t>,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676699"/>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516267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kumimoji="0" lang="en-US" sz="2600" b="0" i="0" u="none" strike="noStrike" kern="1200" cap="none" spc="0" normalizeH="0" baseline="0" noProof="0" dirty="0">
                <a:ln>
                  <a:noFill/>
                </a:ln>
                <a:solidFill>
                  <a:sysClr val="windowText" lastClr="000000"/>
                </a:solidFill>
                <a:effectLst/>
                <a:uLnTx/>
                <a:uFillTx/>
                <a:latin typeface="Arial"/>
                <a:ea typeface="+mn-ea"/>
                <a:cs typeface="Arial"/>
              </a:rPr>
              <a:t>For each goal:</a:t>
            </a:r>
          </a:p>
          <a:p>
            <a:pPr lvl="1">
              <a:buClr>
                <a:sysClr val="windowText" lastClr="000000">
                  <a:lumMod val="50000"/>
                  <a:lumOff val="50000"/>
                </a:sysClr>
              </a:buClr>
            </a:pPr>
            <a:r>
              <a:rPr lang="en-US" dirty="0">
                <a:solidFill>
                  <a:sysClr val="windowText" lastClr="000000"/>
                </a:solidFill>
              </a:rPr>
              <a:t>What are the different facets that people talk about?</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What are the questions teams will or </a:t>
            </a:r>
            <a:r>
              <a:rPr kumimoji="0" lang="en-US" b="0" i="1" u="none" strike="noStrike" kern="1200" cap="none" spc="0" normalizeH="0" baseline="0" noProof="0" dirty="0">
                <a:ln>
                  <a:noFill/>
                </a:ln>
                <a:solidFill>
                  <a:sysClr val="windowText" lastClr="000000"/>
                </a:solidFill>
                <a:effectLst/>
                <a:uLnTx/>
                <a:uFillTx/>
                <a:latin typeface="Arial"/>
                <a:ea typeface="+mn-ea"/>
                <a:cs typeface="Arial"/>
              </a:rPr>
              <a:t>should</a:t>
            </a: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 ask themselves regularly as they work toward this goal?</a:t>
            </a:r>
          </a:p>
          <a:p>
            <a:pPr>
              <a:buClr>
                <a:sysClr val="windowText" lastClr="000000">
                  <a:lumMod val="50000"/>
                  <a:lumOff val="50000"/>
                </a:sysClr>
              </a:buClr>
            </a:pPr>
            <a:r>
              <a:rPr lang="en-US" dirty="0">
                <a:solidFill>
                  <a:sysClr val="windowText" lastClr="000000"/>
                </a:solidFill>
              </a:rPr>
              <a:t>Questions can flesh out what the goals really mean and suggest metrics that align</a:t>
            </a: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Questions can flesh out goals</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5" name="Google Shape;73;p11">
            <a:extLst>
              <a:ext uri="{FF2B5EF4-FFF2-40B4-BE49-F238E27FC236}">
                <a16:creationId xmlns:a16="http://schemas.microsoft.com/office/drawing/2014/main" id="{874975B1-8E9D-564F-AB21-5A9CF13333F6}"/>
              </a:ext>
            </a:extLst>
          </p:cNvPr>
          <p:cNvSpPr txBox="1">
            <a:spLocks/>
          </p:cNvSpPr>
          <p:nvPr/>
        </p:nvSpPr>
        <p:spPr>
          <a:xfrm>
            <a:off x="39756" y="2239836"/>
            <a:ext cx="0" cy="0"/>
          </a:xfrm>
          <a:prstGeom prst="rect">
            <a:avLst/>
          </a:prstGeom>
          <a:solidFill>
            <a:schemeClr val="bg1">
              <a:lumMod val="5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800">
                <a:solidFill>
                  <a:schemeClr val="dk1"/>
                </a:solidFill>
                <a:latin typeface="Calibri"/>
                <a:ea typeface="Calibri"/>
                <a:cs typeface="Calibri"/>
                <a:sym typeface="Calibri"/>
              </a:rPr>
              <a:t> </a:t>
            </a:r>
            <a:endParaRPr lang="en-US"/>
          </a:p>
        </p:txBody>
      </p:sp>
      <p:sp>
        <p:nvSpPr>
          <p:cNvPr id="7" name="Google Shape;74;p11">
            <a:extLst>
              <a:ext uri="{FF2B5EF4-FFF2-40B4-BE49-F238E27FC236}">
                <a16:creationId xmlns:a16="http://schemas.microsoft.com/office/drawing/2014/main" id="{9A040FA8-18B2-DC48-B114-61D066EE85A7}"/>
              </a:ext>
            </a:extLst>
          </p:cNvPr>
          <p:cNvSpPr txBox="1"/>
          <p:nvPr/>
        </p:nvSpPr>
        <p:spPr>
          <a:xfrm>
            <a:off x="3357000" y="3213942"/>
            <a:ext cx="8835000" cy="3516042"/>
          </a:xfrm>
          <a:prstGeom prst="rect">
            <a:avLst/>
          </a:prstGeom>
          <a:noFill/>
          <a:ln>
            <a:noFill/>
          </a:ln>
        </p:spPr>
        <p:txBody>
          <a:bodyPr spcFirstLastPara="1" wrap="square" lIns="91425" tIns="45700" rIns="91425" bIns="0" anchor="t" anchorCtr="0">
            <a:noAutofit/>
          </a:bodyPr>
          <a:lstStyle/>
          <a:p>
            <a:pPr lvl="0" algn="ctr">
              <a:tabLst>
                <a:tab pos="3313113" algn="l"/>
              </a:tabLst>
            </a:pPr>
            <a:r>
              <a:rPr lang="en-US" sz="5000" dirty="0">
                <a:solidFill>
                  <a:srgbClr val="4D84C4"/>
                </a:solidFill>
              </a:rPr>
              <a:t>goal</a:t>
            </a:r>
          </a:p>
          <a:p>
            <a:pPr lvl="0" algn="ctr">
              <a:tabLst>
                <a:tab pos="3313113" algn="l"/>
              </a:tabLst>
            </a:pPr>
            <a:endParaRPr lang="en-US" sz="2500" dirty="0">
              <a:solidFill>
                <a:srgbClr val="4D84C4"/>
              </a:solidFill>
            </a:endParaRPr>
          </a:p>
          <a:p>
            <a:pPr lvl="0" algn="ctr">
              <a:tabLst>
                <a:tab pos="3313113" algn="l"/>
              </a:tabLst>
            </a:pPr>
            <a:r>
              <a:rPr lang="en-US" sz="5000" dirty="0">
                <a:solidFill>
                  <a:srgbClr val="4D84C4"/>
                </a:solidFill>
              </a:rPr>
              <a:t>possible KPIs</a:t>
            </a:r>
          </a:p>
          <a:p>
            <a:pPr lvl="0" algn="ctr">
              <a:tabLst>
                <a:tab pos="3313113" algn="l"/>
              </a:tabLst>
            </a:pPr>
            <a:endParaRPr lang="en-US" sz="2500" dirty="0">
              <a:solidFill>
                <a:srgbClr val="4D84C4"/>
              </a:solidFill>
            </a:endParaRPr>
          </a:p>
          <a:p>
            <a:pPr lvl="0" algn="ctr">
              <a:tabLst>
                <a:tab pos="3313113" algn="l"/>
              </a:tabLst>
            </a:pPr>
            <a:r>
              <a:rPr lang="en-US" sz="5000" dirty="0">
                <a:solidFill>
                  <a:srgbClr val="4D84C4"/>
                </a:solidFill>
              </a:rPr>
              <a:t>questions</a:t>
            </a:r>
          </a:p>
        </p:txBody>
      </p:sp>
      <p:sp>
        <p:nvSpPr>
          <p:cNvPr id="8" name="Down Arrow 7">
            <a:extLst>
              <a:ext uri="{FF2B5EF4-FFF2-40B4-BE49-F238E27FC236}">
                <a16:creationId xmlns:a16="http://schemas.microsoft.com/office/drawing/2014/main" id="{62AECA1B-C046-0045-BED6-E49851407F10}"/>
              </a:ext>
            </a:extLst>
          </p:cNvPr>
          <p:cNvSpPr/>
          <p:nvPr/>
        </p:nvSpPr>
        <p:spPr>
          <a:xfrm>
            <a:off x="7608848" y="4002819"/>
            <a:ext cx="331304" cy="450574"/>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a:extLst>
              <a:ext uri="{FF2B5EF4-FFF2-40B4-BE49-F238E27FC236}">
                <a16:creationId xmlns:a16="http://schemas.microsoft.com/office/drawing/2014/main" id="{443DBA8C-23BD-894A-BA39-180AE9C067F8}"/>
              </a:ext>
            </a:extLst>
          </p:cNvPr>
          <p:cNvSpPr/>
          <p:nvPr/>
        </p:nvSpPr>
        <p:spPr>
          <a:xfrm rot="10800000">
            <a:off x="7608848" y="5135757"/>
            <a:ext cx="331304" cy="450574"/>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00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ysClr val="windowText" lastClr="000000">
                  <a:lumMod val="50000"/>
                  <a:lumOff val="50000"/>
                </a:sysClr>
              </a:buClr>
              <a:buNone/>
            </a:pPr>
            <a:r>
              <a:rPr lang="en-US" sz="2200" b="1" i="1" dirty="0">
                <a:solidFill>
                  <a:sysClr val="windowText" lastClr="000000"/>
                </a:solidFill>
              </a:rPr>
              <a:t>Goal: </a:t>
            </a:r>
            <a:r>
              <a:rPr lang="en-US" sz="2200" i="1" dirty="0">
                <a:solidFill>
                  <a:sysClr val="windowText" lastClr="000000"/>
                </a:solidFill>
              </a:rPr>
              <a:t>Provide better service....Be better stewards of resources, reduce redundancies, and free up resources for better, more strategic news coverage.</a:t>
            </a:r>
          </a:p>
          <a:p>
            <a:pPr>
              <a:buClr>
                <a:sysClr val="windowText" lastClr="000000">
                  <a:lumMod val="50000"/>
                  <a:lumOff val="50000"/>
                </a:sysClr>
              </a:buClr>
            </a:pPr>
            <a:r>
              <a:rPr lang="en-US" sz="2200" dirty="0">
                <a:solidFill>
                  <a:sysClr val="windowText" lastClr="000000"/>
                </a:solidFill>
              </a:rPr>
              <a:t>Does our collaborative work save each station time and resources?</a:t>
            </a:r>
          </a:p>
          <a:p>
            <a:pPr>
              <a:buClr>
                <a:sysClr val="windowText" lastClr="000000">
                  <a:lumMod val="50000"/>
                  <a:lumOff val="50000"/>
                </a:sysClr>
              </a:buClr>
            </a:pPr>
            <a:r>
              <a:rPr lang="en-US" sz="2200" dirty="0">
                <a:solidFill>
                  <a:sysClr val="windowText" lastClr="000000"/>
                </a:solidFill>
              </a:rPr>
              <a:t>Do we use resources more effectively and reduce duplication of efforts?</a:t>
            </a:r>
          </a:p>
          <a:p>
            <a:pPr>
              <a:buClr>
                <a:sysClr val="windowText" lastClr="000000">
                  <a:lumMod val="50000"/>
                  <a:lumOff val="50000"/>
                </a:sysClr>
              </a:buClr>
            </a:pPr>
            <a:r>
              <a:rPr lang="en-US" sz="2200" dirty="0">
                <a:solidFill>
                  <a:sysClr val="windowText" lastClr="000000"/>
                </a:solidFill>
              </a:rPr>
              <a:t>How much more can we cover thanks to freed-up resources? </a:t>
            </a:r>
          </a:p>
          <a:p>
            <a:pPr>
              <a:buClr>
                <a:sysClr val="windowText" lastClr="000000">
                  <a:lumMod val="50000"/>
                  <a:lumOff val="50000"/>
                </a:sysClr>
              </a:buClr>
            </a:pPr>
            <a:r>
              <a:rPr lang="en-US" sz="2200" dirty="0">
                <a:solidFill>
                  <a:sysClr val="windowText" lastClr="000000"/>
                </a:solidFill>
              </a:rPr>
              <a:t>Does our collaboration help us better reflect all of America in our stories?</a:t>
            </a:r>
          </a:p>
          <a:p>
            <a:pPr>
              <a:buClr>
                <a:sysClr val="windowText" lastClr="000000">
                  <a:lumMod val="50000"/>
                  <a:lumOff val="50000"/>
                </a:sysClr>
              </a:buClr>
            </a:pPr>
            <a:r>
              <a:rPr lang="en-US" sz="2200" dirty="0">
                <a:solidFill>
                  <a:sysClr val="windowText" lastClr="000000"/>
                </a:solidFill>
              </a:rPr>
              <a:t>How does this collaboration expand the skills of newsrooms?</a:t>
            </a:r>
          </a:p>
          <a:p>
            <a:pPr>
              <a:buClr>
                <a:sysClr val="windowText" lastClr="000000">
                  <a:lumMod val="50000"/>
                  <a:lumOff val="50000"/>
                </a:sysClr>
              </a:buClr>
            </a:pPr>
            <a:r>
              <a:rPr lang="en-US" sz="2200" dirty="0">
                <a:solidFill>
                  <a:sysClr val="windowText" lastClr="000000"/>
                </a:solidFill>
              </a:rPr>
              <a:t>Does our collaborative work grow on-air and digital audience?</a:t>
            </a:r>
          </a:p>
          <a:p>
            <a:pPr>
              <a:buClr>
                <a:sysClr val="windowText" lastClr="000000">
                  <a:lumMod val="50000"/>
                  <a:lumOff val="50000"/>
                </a:sysClr>
              </a:buClr>
            </a:pPr>
            <a:r>
              <a:rPr lang="en-US" sz="2200" dirty="0">
                <a:solidFill>
                  <a:sysClr val="windowText" lastClr="000000"/>
                </a:solidFill>
              </a:rPr>
              <a:t>Does our collaborative work reach more diverse or underserved audiences (ethnicity, age, locations)?</a:t>
            </a: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lvl="0"/>
            <a:r>
              <a:rPr lang="en-US" sz="3200" b="1" dirty="0">
                <a:solidFill>
                  <a:schemeClr val="bg1"/>
                </a:solidFill>
              </a:rPr>
              <a:t>Texas journalism hub: </a:t>
            </a:r>
            <a:br>
              <a:rPr lang="en-US" sz="3200" b="1" dirty="0">
                <a:solidFill>
                  <a:schemeClr val="bg1"/>
                </a:solidFill>
              </a:rPr>
            </a:br>
            <a:r>
              <a:rPr lang="en-US" sz="3200" b="1" dirty="0">
                <a:solidFill>
                  <a:schemeClr val="bg1"/>
                </a:solidFill>
              </a:rPr>
              <a:t>example questions</a:t>
            </a:r>
            <a:endParaRPr lang="en-US" sz="3200" b="1" dirty="0">
              <a:solidFill>
                <a:schemeClr val="dk1"/>
              </a:solidFil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263206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5" name="Picture 4">
            <a:extLst>
              <a:ext uri="{FF2B5EF4-FFF2-40B4-BE49-F238E27FC236}">
                <a16:creationId xmlns:a16="http://schemas.microsoft.com/office/drawing/2014/main" id="{8D74DC00-066E-7747-A30B-DAA9C9C90D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579542"/>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tx1"/>
                </a:solidFill>
              </a:rPr>
              <a:t>Identify potential metrics</a:t>
            </a:r>
            <a:endParaRPr lang="en-US" sz="3200" b="1" dirty="0">
              <a:solidFill>
                <a:schemeClr val="tx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tx1"/>
                </a:solidFill>
                <a:latin typeface="Arial" panose="020B0604020202020204" pitchFamily="34" charset="0"/>
                <a:cs typeface="Arial" panose="020B0604020202020204" pitchFamily="34" charset="0"/>
              </a:rPr>
              <a:t>Lua </a:t>
            </a:r>
            <a:r>
              <a:rPr lang="en-US" sz="1500" dirty="0" err="1">
                <a:solidFill>
                  <a:schemeClr val="tx1"/>
                </a:solidFill>
                <a:latin typeface="Arial" panose="020B0604020202020204" pitchFamily="34" charset="0"/>
                <a:cs typeface="Arial" panose="020B0604020202020204" pitchFamily="34" charset="0"/>
              </a:rPr>
              <a:t>Bittencourt</a:t>
            </a:r>
            <a:r>
              <a:rPr lang="en-US" sz="1500" dirty="0">
                <a:solidFill>
                  <a:schemeClr val="tx1"/>
                </a:solidFill>
                <a:latin typeface="Arial" panose="020B0604020202020204" pitchFamily="34" charset="0"/>
                <a:cs typeface="Arial" panose="020B0604020202020204" pitchFamily="34" charset="0"/>
              </a:rPr>
              <a:t>,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811454"/>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378115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623754"/>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Brainstorming KPI candidates:</a:t>
            </a:r>
          </a:p>
          <a:p>
            <a:pPr lvl="1">
              <a:buClr>
                <a:sysClr val="windowText" lastClr="000000">
                  <a:lumMod val="50000"/>
                  <a:lumOff val="50000"/>
                </a:sysClr>
              </a:buClr>
            </a:pPr>
            <a:r>
              <a:rPr lang="en-US" dirty="0">
                <a:solidFill>
                  <a:sysClr val="windowText" lastClr="000000"/>
                </a:solidFill>
              </a:rPr>
              <a:t>Down from each goal</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Up from each question</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All the possible ways of measuring that could signal progress on each goal, directly or indirectly</a:t>
            </a:r>
          </a:p>
          <a:p>
            <a:pPr lvl="1">
              <a:buClr>
                <a:sysClr val="windowText" lastClr="000000">
                  <a:lumMod val="50000"/>
                  <a:lumOff val="50000"/>
                </a:sysClr>
              </a:buClr>
            </a:pPr>
            <a:r>
              <a:rPr lang="en-US" dirty="0">
                <a:solidFill>
                  <a:sysClr val="windowText" lastClr="000000"/>
                </a:solidFill>
              </a:rPr>
              <a:t>Start with what you already measure, then expand the list</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Include things that might be hard </a:t>
            </a:r>
            <a:r>
              <a:rPr lang="en-US" dirty="0">
                <a:solidFill>
                  <a:sysClr val="windowText" lastClr="000000"/>
                </a:solidFill>
              </a:rPr>
              <a:t>to measure</a:t>
            </a: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a:p>
            <a:pPr>
              <a:buClr>
                <a:sysClr val="windowText" lastClr="000000">
                  <a:lumMod val="50000"/>
                  <a:lumOff val="50000"/>
                </a:sysClr>
              </a:buClr>
            </a:pPr>
            <a:r>
              <a:rPr lang="en-US" dirty="0">
                <a:solidFill>
                  <a:sysClr val="windowText" lastClr="000000"/>
                </a:solidFill>
              </a:rPr>
              <a:t>Quantitative data</a:t>
            </a:r>
          </a:p>
          <a:p>
            <a:pPr lvl="1">
              <a:buClr>
                <a:sysClr val="windowText" lastClr="000000">
                  <a:lumMod val="50000"/>
                  <a:lumOff val="50000"/>
                </a:sysClr>
              </a:buClr>
            </a:pPr>
            <a:r>
              <a:rPr lang="en-US" dirty="0">
                <a:solidFill>
                  <a:sysClr val="windowText" lastClr="000000"/>
                </a:solidFill>
              </a:rPr>
              <a:t>Raw numbers: financials, audience metrics, listener emails, story counts, awards, etc.</a:t>
            </a:r>
          </a:p>
          <a:p>
            <a:pPr lvl="1">
              <a:buClr>
                <a:sysClr val="windowText" lastClr="000000">
                  <a:lumMod val="50000"/>
                  <a:lumOff val="50000"/>
                </a:sysClr>
              </a:buClr>
            </a:pPr>
            <a:r>
              <a:rPr lang="en-US" dirty="0">
                <a:solidFill>
                  <a:sysClr val="windowText" lastClr="000000"/>
                </a:solidFill>
              </a:rPr>
              <a:t>Ratios: % site visitors, % staff turnover, etc.</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Qualitative measures</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Perceptions and attitudes: staff polls, success stories, anecdotes</a:t>
            </a: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Start with quantity not quality</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223250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graphicFrame>
        <p:nvGraphicFramePr>
          <p:cNvPr id="2" name="Table 1">
            <a:extLst>
              <a:ext uri="{FF2B5EF4-FFF2-40B4-BE49-F238E27FC236}">
                <a16:creationId xmlns:a16="http://schemas.microsoft.com/office/drawing/2014/main" id="{1F1A50E0-3459-5043-8BA7-42E954898B77}"/>
              </a:ext>
            </a:extLst>
          </p:cNvPr>
          <p:cNvGraphicFramePr>
            <a:graphicFrameLocks noGrp="1"/>
          </p:cNvGraphicFramePr>
          <p:nvPr>
            <p:extLst>
              <p:ext uri="{D42A27DB-BD31-4B8C-83A1-F6EECF244321}">
                <p14:modId xmlns:p14="http://schemas.microsoft.com/office/powerpoint/2010/main" val="1303870400"/>
              </p:ext>
            </p:extLst>
          </p:nvPr>
        </p:nvGraphicFramePr>
        <p:xfrm>
          <a:off x="240852" y="1068779"/>
          <a:ext cx="11717601" cy="19857288"/>
        </p:xfrm>
        <a:graphic>
          <a:graphicData uri="http://schemas.openxmlformats.org/drawingml/2006/table">
            <a:tbl>
              <a:tblPr/>
              <a:tblGrid>
                <a:gridCol w="1160436">
                  <a:extLst>
                    <a:ext uri="{9D8B030D-6E8A-4147-A177-3AD203B41FA5}">
                      <a16:colId xmlns:a16="http://schemas.microsoft.com/office/drawing/2014/main" val="3444660239"/>
                    </a:ext>
                  </a:extLst>
                </a:gridCol>
                <a:gridCol w="2351315">
                  <a:extLst>
                    <a:ext uri="{9D8B030D-6E8A-4147-A177-3AD203B41FA5}">
                      <a16:colId xmlns:a16="http://schemas.microsoft.com/office/drawing/2014/main" val="4247728278"/>
                    </a:ext>
                  </a:extLst>
                </a:gridCol>
                <a:gridCol w="8205850">
                  <a:extLst>
                    <a:ext uri="{9D8B030D-6E8A-4147-A177-3AD203B41FA5}">
                      <a16:colId xmlns:a16="http://schemas.microsoft.com/office/drawing/2014/main" val="1159854730"/>
                    </a:ext>
                  </a:extLst>
                </a:gridCol>
              </a:tblGrid>
              <a:tr h="228208">
                <a:tc>
                  <a:txBody>
                    <a:bodyPr/>
                    <a:lstStyle/>
                    <a:p>
                      <a:pPr rtl="0" fontAlgn="b"/>
                      <a:r>
                        <a:rPr lang="en-US" sz="1800" b="1" dirty="0">
                          <a:solidFill>
                            <a:schemeClr val="bg1"/>
                          </a:solidFill>
                          <a:effectLst/>
                          <a:latin typeface="Arial" panose="020B0604020202020204" pitchFamily="34" charset="0"/>
                          <a:cs typeface="Arial" panose="020B0604020202020204" pitchFamily="34" charset="0"/>
                        </a:rPr>
                        <a:t>Platform</a:t>
                      </a:r>
                    </a:p>
                  </a:txBody>
                  <a:tcPr marL="45720" marR="45720" marB="3657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50000"/>
                      </a:schemeClr>
                    </a:solidFill>
                  </a:tcPr>
                </a:tc>
                <a:tc>
                  <a:txBody>
                    <a:bodyPr/>
                    <a:lstStyle/>
                    <a:p>
                      <a:pPr rtl="0" fontAlgn="b"/>
                      <a:r>
                        <a:rPr lang="en-US" sz="1800" b="1" dirty="0">
                          <a:solidFill>
                            <a:schemeClr val="bg1"/>
                          </a:solidFill>
                          <a:effectLst/>
                          <a:latin typeface="Arial" panose="020B0604020202020204" pitchFamily="34" charset="0"/>
                          <a:cs typeface="Arial" panose="020B0604020202020204" pitchFamily="34" charset="0"/>
                        </a:rPr>
                        <a:t>Metric</a:t>
                      </a:r>
                    </a:p>
                  </a:txBody>
                  <a:tcPr marL="45720" marR="45720" marB="3657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50000"/>
                      </a:schemeClr>
                    </a:solidFill>
                  </a:tcPr>
                </a:tc>
                <a:tc>
                  <a:txBody>
                    <a:bodyPr/>
                    <a:lstStyle/>
                    <a:p>
                      <a:pPr rtl="0" fontAlgn="b"/>
                      <a:r>
                        <a:rPr lang="en-US" sz="1800" b="1" dirty="0">
                          <a:solidFill>
                            <a:schemeClr val="bg1"/>
                          </a:solidFill>
                          <a:effectLst/>
                          <a:latin typeface="Arial" panose="020B0604020202020204" pitchFamily="34" charset="0"/>
                          <a:cs typeface="Arial" panose="020B0604020202020204" pitchFamily="34" charset="0"/>
                        </a:rPr>
                        <a:t>Question we're trying to answer</a:t>
                      </a:r>
                    </a:p>
                  </a:txBody>
                  <a:tcPr marL="45720" marR="45720" marB="3657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902987639"/>
                  </a:ext>
                </a:extLst>
              </a:tr>
              <a:tr h="450503">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Time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latin typeface="Arial" panose="020B0604020202020204" pitchFamily="34" charset="0"/>
                          <a:cs typeface="Arial" panose="020B0604020202020204" pitchFamily="34" charset="0"/>
                        </a:rPr>
                        <a:t>How much time is the average person spending with our content each week or month, signaling loyalty and potential support?</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668646755"/>
                  </a:ext>
                </a:extLst>
              </a:tr>
              <a:tr h="403752">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Pages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latin typeface="Arial" panose="020B0604020202020204" pitchFamily="34" charset="0"/>
                          <a:cs typeface="Arial" panose="020B0604020202020204" pitchFamily="34" charset="0"/>
                        </a:rPr>
                        <a:t>How many total pages is the average person viewing across all sessions in a given week or month?</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851258008"/>
                  </a:ext>
                </a:extLst>
              </a:tr>
              <a:tr h="228208">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Sessions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many times is the average person visiting us each week or month?</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68510419"/>
                  </a:ext>
                </a:extLst>
              </a:tr>
              <a:tr h="228208">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Pages per session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many pages does the average person view in one visit?</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173364269"/>
                  </a:ext>
                </a:extLst>
              </a:tr>
              <a:tr h="228208">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session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much time does the average person spend in one visit?</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98893227"/>
                  </a:ext>
                </a:extLst>
              </a:tr>
              <a:tr h="228208">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Bounce rate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many sessions consist of only one pageview?</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672039855"/>
                  </a:ext>
                </a:extLst>
              </a:tr>
              <a:tr h="338957">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Audio plays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many times did our streams or other audio get played each week or month?</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85320085"/>
                  </a:ext>
                </a:extLst>
              </a:tr>
              <a:tr h="403752">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Audio plays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many times did the average person play a stream or other audio across all sessions in a given week or month?</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982110470"/>
                  </a:ext>
                </a:extLst>
              </a:tr>
              <a:tr h="450503">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listening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much time is the average person spending listening to our streams or other audio each week or month, signalling loyalty and potential support?</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50054621"/>
                  </a:ext>
                </a:extLst>
              </a:tr>
              <a:tr h="403752">
                <a:tc>
                  <a:txBody>
                    <a:bodyPr/>
                    <a:lstStyle/>
                    <a:p>
                      <a:pPr rtl="0" fontAlgn="t"/>
                      <a:r>
                        <a:rPr lang="en-US" sz="1800">
                          <a:effectLst/>
                          <a:latin typeface="Arial" panose="020B0604020202020204" pitchFamily="34" charset="0"/>
                          <a:cs typeface="Arial" panose="020B0604020202020204" pitchFamily="34" charset="0"/>
                        </a:rPr>
                        <a:t>Website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Custom calculated metric</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latin typeface="Arial" panose="020B0604020202020204" pitchFamily="34" charset="0"/>
                          <a:cs typeface="Arial" panose="020B0604020202020204" pitchFamily="34" charset="0"/>
                        </a:rPr>
                        <a:t>How engaged is the average person as shown in a combination of metrics?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25190014"/>
                  </a:ext>
                </a:extLst>
              </a:tr>
              <a:tr h="228208">
                <a:tc>
                  <a:txBody>
                    <a:bodyPr/>
                    <a:lstStyle/>
                    <a:p>
                      <a:pPr rtl="0" fontAlgn="t"/>
                      <a:r>
                        <a:rPr lang="en-US" sz="1800" dirty="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648140409"/>
                  </a:ext>
                </a:extLst>
              </a:tr>
              <a:tr h="228208">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Screens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07893201"/>
                  </a:ext>
                </a:extLst>
              </a:tr>
              <a:tr h="228208">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Sessions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36500670"/>
                  </a:ext>
                </a:extLst>
              </a:tr>
              <a:tr h="403752">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Screens per session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254188279"/>
                  </a:ext>
                </a:extLst>
              </a:tr>
              <a:tr h="228208">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Time per session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448257504"/>
                  </a:ext>
                </a:extLst>
              </a:tr>
              <a:tr h="228208">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Audio plays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705447009"/>
                  </a:ext>
                </a:extLst>
              </a:tr>
              <a:tr h="403752">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Audio plays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018725652"/>
                  </a:ext>
                </a:extLst>
              </a:tr>
              <a:tr h="403752">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listening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177315389"/>
                  </a:ext>
                </a:extLst>
              </a:tr>
              <a:tr h="403752">
                <a:tc>
                  <a:txBody>
                    <a:bodyPr/>
                    <a:lstStyle/>
                    <a:p>
                      <a:pPr rtl="0" fontAlgn="t"/>
                      <a:r>
                        <a:rPr lang="en-US" sz="1800">
                          <a:effectLst/>
                          <a:latin typeface="Arial" panose="020B0604020202020204" pitchFamily="34" charset="0"/>
                          <a:cs typeface="Arial" panose="020B0604020202020204" pitchFamily="34" charset="0"/>
                        </a:rPr>
                        <a:t>App</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Custom calculated metric</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5074003"/>
                  </a:ext>
                </a:extLst>
              </a:tr>
              <a:tr h="403752">
                <a:tc>
                  <a:txBody>
                    <a:bodyPr/>
                    <a:lstStyle/>
                    <a:p>
                      <a:pPr rtl="0" fontAlgn="t"/>
                      <a:r>
                        <a:rPr lang="en-US" sz="1800">
                          <a:effectLst/>
                          <a:latin typeface="Arial" panose="020B0604020202020204" pitchFamily="34" charset="0"/>
                          <a:cs typeface="Arial" panose="020B0604020202020204" pitchFamily="34" charset="0"/>
                        </a:rPr>
                        <a:t>Live streams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48248505"/>
                  </a:ext>
                </a:extLst>
              </a:tr>
              <a:tr h="403752">
                <a:tc>
                  <a:txBody>
                    <a:bodyPr/>
                    <a:lstStyle/>
                    <a:p>
                      <a:pPr rtl="0" fontAlgn="t"/>
                      <a:r>
                        <a:rPr lang="en-US" sz="1800">
                          <a:effectLst/>
                          <a:latin typeface="Arial" panose="020B0604020202020204" pitchFamily="34" charset="0"/>
                          <a:cs typeface="Arial" panose="020B0604020202020204" pitchFamily="34" charset="0"/>
                        </a:rPr>
                        <a:t>Live streams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Sessions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4786222"/>
                  </a:ext>
                </a:extLst>
              </a:tr>
              <a:tr h="403752">
                <a:tc>
                  <a:txBody>
                    <a:bodyPr/>
                    <a:lstStyle/>
                    <a:p>
                      <a:pPr rtl="0" fontAlgn="t"/>
                      <a:r>
                        <a:rPr lang="en-US" sz="1800">
                          <a:effectLst/>
                          <a:latin typeface="Arial" panose="020B0604020202020204" pitchFamily="34" charset="0"/>
                          <a:cs typeface="Arial" panose="020B0604020202020204" pitchFamily="34" charset="0"/>
                        </a:rPr>
                        <a:t>Live streams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session (ATSL)</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65411616"/>
                  </a:ext>
                </a:extLst>
              </a:tr>
              <a:tr h="579297">
                <a:tc>
                  <a:txBody>
                    <a:bodyPr/>
                    <a:lstStyle/>
                    <a:p>
                      <a:pPr rtl="0" fontAlgn="t"/>
                      <a:r>
                        <a:rPr lang="en-US" sz="1800">
                          <a:effectLst/>
                          <a:latin typeface="Arial" panose="020B0604020202020204" pitchFamily="34" charset="0"/>
                          <a:cs typeface="Arial" panose="020B0604020202020204" pitchFamily="34" charset="0"/>
                        </a:rPr>
                        <a:t>Podcasts/segments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862102026"/>
                  </a:ext>
                </a:extLst>
              </a:tr>
              <a:tr h="579297">
                <a:tc>
                  <a:txBody>
                    <a:bodyPr/>
                    <a:lstStyle/>
                    <a:p>
                      <a:pPr rtl="0" fontAlgn="t"/>
                      <a:r>
                        <a:rPr lang="en-US" sz="1800">
                          <a:effectLst/>
                          <a:latin typeface="Arial" panose="020B0604020202020204" pitchFamily="34" charset="0"/>
                          <a:cs typeface="Arial" panose="020B0604020202020204" pitchFamily="34" charset="0"/>
                        </a:rPr>
                        <a:t>Podcasts/segments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Downloads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944436886"/>
                  </a:ext>
                </a:extLst>
              </a:tr>
              <a:tr h="228208">
                <a:tc>
                  <a:txBody>
                    <a:bodyPr/>
                    <a:lstStyle/>
                    <a:p>
                      <a:pPr rtl="0" fontAlgn="t"/>
                      <a:r>
                        <a:rPr lang="en-US" sz="1800">
                          <a:effectLst/>
                          <a:latin typeface="Arial" panose="020B0604020202020204" pitchFamily="34" charset="0"/>
                          <a:cs typeface="Arial" panose="020B0604020202020204" pitchFamily="34" charset="0"/>
                        </a:rPr>
                        <a:t>NPR One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72835728"/>
                  </a:ext>
                </a:extLst>
              </a:tr>
              <a:tr h="228208">
                <a:tc>
                  <a:txBody>
                    <a:bodyPr/>
                    <a:lstStyle/>
                    <a:p>
                      <a:pPr rtl="0" fontAlgn="t"/>
                      <a:r>
                        <a:rPr lang="en-US" sz="1800">
                          <a:effectLst/>
                          <a:latin typeface="Arial" panose="020B0604020202020204" pitchFamily="34" charset="0"/>
                          <a:cs typeface="Arial" panose="020B0604020202020204" pitchFamily="34" charset="0"/>
                        </a:rPr>
                        <a:t>NPR One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Sessions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789673594"/>
                  </a:ext>
                </a:extLst>
              </a:tr>
              <a:tr h="403752">
                <a:tc>
                  <a:txBody>
                    <a:bodyPr/>
                    <a:lstStyle/>
                    <a:p>
                      <a:pPr rtl="0" fontAlgn="t"/>
                      <a:r>
                        <a:rPr lang="en-US" sz="1800">
                          <a:effectLst/>
                          <a:latin typeface="Arial" panose="020B0604020202020204" pitchFamily="34" charset="0"/>
                          <a:cs typeface="Arial" panose="020B0604020202020204" pitchFamily="34" charset="0"/>
                        </a:rPr>
                        <a:t>NPR One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Story completion rate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79620925"/>
                  </a:ext>
                </a:extLst>
              </a:tr>
              <a:tr h="579297">
                <a:tc>
                  <a:txBody>
                    <a:bodyPr/>
                    <a:lstStyle/>
                    <a:p>
                      <a:pPr rtl="0" fontAlgn="t"/>
                      <a:r>
                        <a:rPr lang="en-US" sz="1800">
                          <a:effectLst/>
                          <a:latin typeface="Arial" panose="020B0604020202020204" pitchFamily="34" charset="0"/>
                          <a:cs typeface="Arial" panose="020B0604020202020204" pitchFamily="34" charset="0"/>
                        </a:rPr>
                        <a:t>NPR One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Story love rate (interesting + shares)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24488896"/>
                  </a:ext>
                </a:extLst>
              </a:tr>
              <a:tr h="228208">
                <a:tc>
                  <a:txBody>
                    <a:bodyPr/>
                    <a:lstStyle/>
                    <a:p>
                      <a:pPr rtl="0" fontAlgn="t"/>
                      <a:r>
                        <a:rPr lang="en-US" sz="1800">
                          <a:effectLst/>
                          <a:latin typeface="Arial" panose="020B0604020202020204" pitchFamily="34" charset="0"/>
                          <a:cs typeface="Arial" panose="020B0604020202020204" pitchFamily="34" charset="0"/>
                        </a:rPr>
                        <a:t>Video</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Time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907822991"/>
                  </a:ext>
                </a:extLst>
              </a:tr>
              <a:tr h="228208">
                <a:tc>
                  <a:txBody>
                    <a:bodyPr/>
                    <a:lstStyle/>
                    <a:p>
                      <a:pPr rtl="0" fontAlgn="t"/>
                      <a:r>
                        <a:rPr lang="en-US" sz="1800">
                          <a:effectLst/>
                          <a:latin typeface="Arial" panose="020B0604020202020204" pitchFamily="34" charset="0"/>
                          <a:cs typeface="Arial" panose="020B0604020202020204" pitchFamily="34" charset="0"/>
                        </a:rPr>
                        <a:t>Video</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Plays per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921009623"/>
                  </a:ext>
                </a:extLst>
              </a:tr>
              <a:tr h="579297">
                <a:tc>
                  <a:txBody>
                    <a:bodyPr/>
                    <a:lstStyle/>
                    <a:p>
                      <a:pPr rtl="0" fontAlgn="t"/>
                      <a:r>
                        <a:rPr lang="en-US" sz="1800">
                          <a:effectLst/>
                          <a:latin typeface="Arial" panose="020B0604020202020204" pitchFamily="34" charset="0"/>
                          <a:cs typeface="Arial" panose="020B0604020202020204" pitchFamily="34" charset="0"/>
                        </a:rPr>
                        <a:t>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Click-through rate (clicks/impressions)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09203801"/>
                  </a:ext>
                </a:extLst>
              </a:tr>
              <a:tr h="403752">
                <a:tc>
                  <a:txBody>
                    <a:bodyPr/>
                    <a:lstStyle/>
                    <a:p>
                      <a:pPr rtl="0" fontAlgn="t"/>
                      <a:r>
                        <a:rPr lang="en-US" sz="1800">
                          <a:effectLst/>
                          <a:latin typeface="Arial" panose="020B0604020202020204" pitchFamily="34" charset="0"/>
                          <a:cs typeface="Arial" panose="020B0604020202020204" pitchFamily="34" charset="0"/>
                        </a:rPr>
                        <a:t>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Clicks per user reached</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105290361"/>
                  </a:ext>
                </a:extLst>
              </a:tr>
              <a:tr h="403752">
                <a:tc>
                  <a:txBody>
                    <a:bodyPr/>
                    <a:lstStyle/>
                    <a:p>
                      <a:pPr rtl="0" fontAlgn="t"/>
                      <a:r>
                        <a:rPr lang="en-US" sz="1800">
                          <a:effectLst/>
                          <a:latin typeface="Arial" panose="020B0604020202020204" pitchFamily="34" charset="0"/>
                          <a:cs typeface="Arial" panose="020B0604020202020204" pitchFamily="34" charset="0"/>
                        </a:rPr>
                        <a:t>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Clicks per engaged user</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73173083"/>
                  </a:ext>
                </a:extLst>
              </a:tr>
              <a:tr h="403752">
                <a:tc>
                  <a:txBody>
                    <a:bodyPr/>
                    <a:lstStyle/>
                    <a:p>
                      <a:pPr rtl="0" fontAlgn="t"/>
                      <a:r>
                        <a:rPr lang="en-US" sz="1800">
                          <a:effectLst/>
                          <a:latin typeface="Arial" panose="020B0604020202020204" pitchFamily="34" charset="0"/>
                          <a:cs typeface="Arial" panose="020B0604020202020204" pitchFamily="34" charset="0"/>
                        </a:rPr>
                        <a:t>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Engagement rate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7272776"/>
                  </a:ext>
                </a:extLst>
              </a:tr>
              <a:tr h="403752">
                <a:tc>
                  <a:txBody>
                    <a:bodyPr/>
                    <a:lstStyle/>
                    <a:p>
                      <a:pPr rtl="0" fontAlgn="t"/>
                      <a:r>
                        <a:rPr lang="en-US" sz="1800">
                          <a:effectLst/>
                          <a:latin typeface="Arial" panose="020B0604020202020204" pitchFamily="34" charset="0"/>
                          <a:cs typeface="Arial" panose="020B0604020202020204" pitchFamily="34" charset="0"/>
                        </a:rPr>
                        <a:t>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Total clicks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223468938"/>
                  </a:ext>
                </a:extLst>
              </a:tr>
              <a:tr h="403752">
                <a:tc>
                  <a:txBody>
                    <a:bodyPr/>
                    <a:lstStyle/>
                    <a:p>
                      <a:pPr rtl="0" fontAlgn="t"/>
                      <a:r>
                        <a:rPr lang="en-US" sz="1800">
                          <a:effectLst/>
                          <a:latin typeface="Arial" panose="020B0604020202020204" pitchFamily="34" charset="0"/>
                          <a:cs typeface="Arial" panose="020B0604020202020204" pitchFamily="34" charset="0"/>
                        </a:rPr>
                        <a:t>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Total shares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30317591"/>
                  </a:ext>
                </a:extLst>
              </a:tr>
              <a:tr h="228208">
                <a:tc>
                  <a:txBody>
                    <a:bodyPr/>
                    <a:lstStyle/>
                    <a:p>
                      <a:pPr rtl="0" fontAlgn="t"/>
                      <a:r>
                        <a:rPr lang="en-US" sz="1800">
                          <a:effectLst/>
                          <a:latin typeface="Arial" panose="020B0604020202020204" pitchFamily="34" charset="0"/>
                          <a:cs typeface="Arial" panose="020B0604020202020204" pitchFamily="34" charset="0"/>
                        </a:rPr>
                        <a:t>Email</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a:effectLst/>
                          <a:latin typeface="Arial" panose="020B0604020202020204" pitchFamily="34" charset="0"/>
                          <a:cs typeface="Arial" panose="020B0604020202020204" pitchFamily="34" charset="0"/>
                        </a:rPr>
                        <a:t>Open rate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584268256"/>
                  </a:ext>
                </a:extLst>
              </a:tr>
              <a:tr h="403752">
                <a:tc>
                  <a:txBody>
                    <a:bodyPr/>
                    <a:lstStyle/>
                    <a:p>
                      <a:pPr rtl="0" fontAlgn="t"/>
                      <a:r>
                        <a:rPr lang="en-US" sz="1800" dirty="0">
                          <a:effectLst/>
                          <a:latin typeface="Arial" panose="020B0604020202020204" pitchFamily="34" charset="0"/>
                          <a:cs typeface="Arial" panose="020B0604020202020204" pitchFamily="34" charset="0"/>
                        </a:rPr>
                        <a:t>Email</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b="1" dirty="0">
                          <a:effectLst/>
                          <a:latin typeface="Arial" panose="020B0604020202020204" pitchFamily="34" charset="0"/>
                          <a:cs typeface="Arial" panose="020B0604020202020204" pitchFamily="34" charset="0"/>
                        </a:rPr>
                        <a:t>Click-through rate (clicks/opens)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dirty="0">
                        <a:effectLst/>
                        <a:latin typeface="Arial" panose="020B0604020202020204" pitchFamily="34" charset="0"/>
                        <a:cs typeface="Arial" panose="020B0604020202020204" pitchFamily="34" charset="0"/>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586526402"/>
                  </a:ext>
                </a:extLst>
              </a:tr>
            </a:tbl>
          </a:graphicData>
        </a:graphic>
      </p:graphicFrame>
      <p:sp>
        <p:nvSpPr>
          <p:cNvPr id="72" name="Google Shape;72;p11"/>
          <p:cNvSpPr/>
          <p:nvPr/>
        </p:nvSpPr>
        <p:spPr>
          <a:xfrm>
            <a:off x="0" y="0"/>
            <a:ext cx="12192000" cy="855023"/>
          </a:xfrm>
          <a:prstGeom prst="rect">
            <a:avLst/>
          </a:prstGeom>
          <a:solidFill>
            <a:srgbClr val="4D84C4"/>
          </a:solidFill>
          <a:ln>
            <a:noFill/>
          </a:ln>
        </p:spPr>
        <p:txBody>
          <a:bodyPr spcFirstLastPara="1" wrap="square" lIns="274300" tIns="182880" rIns="182875" bIns="45720" anchor="t" anchorCtr="0">
            <a:noAutofit/>
          </a:bodyPr>
          <a:lstStyle/>
          <a:p>
            <a:pPr marL="0" marR="0" lvl="0" indent="0" algn="l" rtl="0">
              <a:spcBef>
                <a:spcPts val="0"/>
              </a:spcBef>
              <a:spcAft>
                <a:spcPts val="0"/>
              </a:spcAft>
              <a:buNone/>
            </a:pPr>
            <a:r>
              <a:rPr lang="en-US" sz="3200" b="1" dirty="0">
                <a:solidFill>
                  <a:schemeClr val="bg1"/>
                </a:solidFill>
              </a:rPr>
              <a:t>Public media KPIs: Brainstorming on audience engagement</a:t>
            </a:r>
            <a:endParaRPr sz="32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88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2.22222E-6 L -4.16667E-7 -2.03981 " pathEditMode="relative" rAng="0" ptsTypes="AA">
                                      <p:cBhvr>
                                        <p:cTn id="6" dur="5000" fill="hold"/>
                                        <p:tgtEl>
                                          <p:spTgt spid="2"/>
                                        </p:tgtEl>
                                        <p:attrNameLst>
                                          <p:attrName>ppt_x</p:attrName>
                                          <p:attrName>ppt_y</p:attrName>
                                        </p:attrNameLst>
                                      </p:cBhvr>
                                      <p:rCtr x="0" y="-10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graphicFrame>
        <p:nvGraphicFramePr>
          <p:cNvPr id="2" name="Table 1">
            <a:extLst>
              <a:ext uri="{FF2B5EF4-FFF2-40B4-BE49-F238E27FC236}">
                <a16:creationId xmlns:a16="http://schemas.microsoft.com/office/drawing/2014/main" id="{1F1A50E0-3459-5043-8BA7-42E954898B77}"/>
              </a:ext>
            </a:extLst>
          </p:cNvPr>
          <p:cNvGraphicFramePr>
            <a:graphicFrameLocks noGrp="1"/>
          </p:cNvGraphicFramePr>
          <p:nvPr>
            <p:extLst>
              <p:ext uri="{D42A27DB-BD31-4B8C-83A1-F6EECF244321}">
                <p14:modId xmlns:p14="http://schemas.microsoft.com/office/powerpoint/2010/main" val="1773995165"/>
              </p:ext>
            </p:extLst>
          </p:nvPr>
        </p:nvGraphicFramePr>
        <p:xfrm>
          <a:off x="240852" y="1068779"/>
          <a:ext cx="11737788" cy="20327112"/>
        </p:xfrm>
        <a:graphic>
          <a:graphicData uri="http://schemas.openxmlformats.org/drawingml/2006/table">
            <a:tbl>
              <a:tblPr/>
              <a:tblGrid>
                <a:gridCol w="4770060">
                  <a:extLst>
                    <a:ext uri="{9D8B030D-6E8A-4147-A177-3AD203B41FA5}">
                      <a16:colId xmlns:a16="http://schemas.microsoft.com/office/drawing/2014/main" val="3444660239"/>
                    </a:ext>
                  </a:extLst>
                </a:gridCol>
                <a:gridCol w="6967728">
                  <a:extLst>
                    <a:ext uri="{9D8B030D-6E8A-4147-A177-3AD203B41FA5}">
                      <a16:colId xmlns:a16="http://schemas.microsoft.com/office/drawing/2014/main" val="4247728278"/>
                    </a:ext>
                  </a:extLst>
                </a:gridCol>
              </a:tblGrid>
              <a:tr h="137985">
                <a:tc>
                  <a:txBody>
                    <a:bodyPr/>
                    <a:lstStyle/>
                    <a:p>
                      <a:pPr rtl="0" fontAlgn="b"/>
                      <a:r>
                        <a:rPr lang="en-US" sz="1800" b="1" dirty="0">
                          <a:solidFill>
                            <a:schemeClr val="bg1"/>
                          </a:solidFill>
                          <a:effectLst/>
                        </a:rPr>
                        <a:t>Metric</a:t>
                      </a:r>
                    </a:p>
                  </a:txBody>
                  <a:tcPr marL="45720" marR="45720" marB="3657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50000"/>
                      </a:schemeClr>
                    </a:solidFill>
                  </a:tcPr>
                </a:tc>
                <a:tc>
                  <a:txBody>
                    <a:bodyPr/>
                    <a:lstStyle/>
                    <a:p>
                      <a:pPr rtl="0" fontAlgn="b"/>
                      <a:r>
                        <a:rPr lang="en-US" sz="1800" b="1" dirty="0">
                          <a:solidFill>
                            <a:schemeClr val="bg1"/>
                          </a:solidFill>
                          <a:effectLst/>
                        </a:rPr>
                        <a:t>Question we're trying to answer</a:t>
                      </a:r>
                    </a:p>
                  </a:txBody>
                  <a:tcPr marL="45720" marR="45720" marB="36576"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902987639"/>
                  </a:ext>
                </a:extLst>
              </a:tr>
              <a:tr h="170079">
                <a:tc>
                  <a:txBody>
                    <a:bodyPr/>
                    <a:lstStyle/>
                    <a:p>
                      <a:pPr rtl="0" fontAlgn="t"/>
                      <a:r>
                        <a:rPr lang="en-US" sz="1800" b="1" i="1" dirty="0">
                          <a:solidFill>
                            <a:schemeClr val="bg1"/>
                          </a:solidFill>
                          <a:effectLst/>
                        </a:rPr>
                        <a:t>HOW WE WORK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D84C4"/>
                    </a:solidFill>
                  </a:tcPr>
                </a:tc>
                <a:tc>
                  <a:txBody>
                    <a:bodyPr/>
                    <a:lstStyle/>
                    <a:p>
                      <a:pPr rtl="0" fontAlgn="t"/>
                      <a:endParaRPr lang="en-US" sz="1800" dirty="0">
                        <a:solidFill>
                          <a:schemeClr val="bg1"/>
                        </a:solidFill>
                        <a:effectLst/>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D84C4"/>
                    </a:solidFill>
                  </a:tcPr>
                </a:tc>
                <a:extLst>
                  <a:ext uri="{0D108BD9-81ED-4DB2-BD59-A6C34878D82A}">
                    <a16:rowId xmlns:a16="http://schemas.microsoft.com/office/drawing/2014/main" val="668646755"/>
                  </a:ext>
                </a:extLst>
              </a:tr>
              <a:tr h="152429">
                <a:tc>
                  <a:txBody>
                    <a:bodyPr/>
                    <a:lstStyle/>
                    <a:p>
                      <a:pPr rtl="0" fontAlgn="t"/>
                      <a:r>
                        <a:rPr lang="en-US" sz="1800" b="1">
                          <a:effectLst/>
                        </a:rPr>
                        <a:t>Resources or time dedicated to a specific story</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work save each station time and resources?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851258008"/>
                  </a:ext>
                </a:extLst>
              </a:tr>
              <a:tr h="137985">
                <a:tc>
                  <a:txBody>
                    <a:bodyPr/>
                    <a:lstStyle/>
                    <a:p>
                      <a:pPr rtl="0" fontAlgn="t"/>
                      <a:r>
                        <a:rPr lang="en-US" sz="1800" b="1">
                          <a:effectLst/>
                        </a:rPr>
                        <a:t>Total number of reporters covering certain events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rPr>
                        <a:t>Do we use resources more effectively and reduce duplication of efforts?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68510419"/>
                  </a:ext>
                </a:extLst>
              </a:tr>
              <a:tr h="169155">
                <a:tc>
                  <a:txBody>
                    <a:bodyPr/>
                    <a:lstStyle/>
                    <a:p>
                      <a:pPr rtl="0" fontAlgn="t"/>
                      <a:r>
                        <a:rPr lang="en-US" sz="1800" b="1" dirty="0">
                          <a:effectLst/>
                        </a:rPr>
                        <a:t>Additional stories covered due to new resource efficiencies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How much more can we cover thanks to freed-up resources? How are you leveraging added resources?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173364269"/>
                  </a:ext>
                </a:extLst>
              </a:tr>
              <a:tr h="137985">
                <a:tc>
                  <a:txBody>
                    <a:bodyPr/>
                    <a:lstStyle/>
                    <a:p>
                      <a:pPr rtl="0" fontAlgn="t"/>
                      <a:r>
                        <a:rPr lang="en-US" sz="1800" b="1">
                          <a:effectLst/>
                        </a:rPr>
                        <a:t>New revenue related to collaborative hubs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What new revenue is directly attributable to our collaboration?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98893227"/>
                  </a:ext>
                </a:extLst>
              </a:tr>
              <a:tr h="137985">
                <a:tc>
                  <a:txBody>
                    <a:bodyPr/>
                    <a:lstStyle/>
                    <a:p>
                      <a:pPr rtl="0" fontAlgn="t"/>
                      <a:r>
                        <a:rPr lang="en-US" sz="1800" b="1">
                          <a:effectLst/>
                        </a:rPr>
                        <a:t>Cost savings related to collaborative hubs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What cost savings are directly attributable to our collaboration?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672039855"/>
                  </a:ext>
                </a:extLst>
              </a:tr>
              <a:tr h="137985">
                <a:tc>
                  <a:txBody>
                    <a:bodyPr/>
                    <a:lstStyle/>
                    <a:p>
                      <a:pPr rtl="0" fontAlgn="t"/>
                      <a:r>
                        <a:rPr lang="en-US" sz="1800" b="1">
                          <a:effectLst/>
                        </a:rPr>
                        <a:t>Training, developing new skills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rPr>
                        <a:t>How does this collaboration expand the skills of our newsrooms?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85320085"/>
                  </a:ext>
                </a:extLst>
              </a:tr>
              <a:tr h="152429">
                <a:tc>
                  <a:txBody>
                    <a:bodyPr/>
                    <a:lstStyle/>
                    <a:p>
                      <a:pPr rtl="0" fontAlgn="t"/>
                      <a:r>
                        <a:rPr lang="en-US" sz="1800" b="1" dirty="0">
                          <a:effectLst/>
                        </a:rPr>
                        <a:t>Our perceptions of collaboration effectiveness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What do all the participants think of the collaboration?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982110470"/>
                  </a:ext>
                </a:extLst>
              </a:tr>
              <a:tr h="152429">
                <a:tc>
                  <a:txBody>
                    <a:bodyPr/>
                    <a:lstStyle/>
                    <a:p>
                      <a:pPr rtl="0" fontAlgn="t"/>
                      <a:r>
                        <a:rPr lang="en-US" sz="1800" b="1" i="1" dirty="0">
                          <a:solidFill>
                            <a:schemeClr val="bg1"/>
                          </a:solidFill>
                          <a:effectLst/>
                        </a:rPr>
                        <a:t>WHAT WE CREATE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D84C4"/>
                    </a:solidFill>
                  </a:tcPr>
                </a:tc>
                <a:tc>
                  <a:txBody>
                    <a:bodyPr/>
                    <a:lstStyle/>
                    <a:p>
                      <a:pPr rtl="0" fontAlgn="t"/>
                      <a:endParaRPr lang="en-US" sz="1800" dirty="0">
                        <a:solidFill>
                          <a:schemeClr val="bg1"/>
                        </a:solidFill>
                        <a:effectLst/>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D84C4"/>
                    </a:solidFill>
                  </a:tcPr>
                </a:tc>
                <a:extLst>
                  <a:ext uri="{0D108BD9-81ED-4DB2-BD59-A6C34878D82A}">
                    <a16:rowId xmlns:a16="http://schemas.microsoft.com/office/drawing/2014/main" val="425190014"/>
                  </a:ext>
                </a:extLst>
              </a:tr>
              <a:tr h="137985">
                <a:tc>
                  <a:txBody>
                    <a:bodyPr/>
                    <a:lstStyle/>
                    <a:p>
                      <a:pPr rtl="0" fontAlgn="t"/>
                      <a:r>
                        <a:rPr lang="en-US" sz="1800" b="1" dirty="0">
                          <a:effectLst/>
                        </a:rPr>
                        <a:t>Fewer unintended duplicated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rPr>
                        <a:t>Does our collaborative work save each station time and resources?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648140409"/>
                  </a:ext>
                </a:extLst>
              </a:tr>
              <a:tr h="137985">
                <a:tc>
                  <a:txBody>
                    <a:bodyPr/>
                    <a:lstStyle/>
                    <a:p>
                      <a:pPr rtl="0" fontAlgn="t"/>
                      <a:r>
                        <a:rPr lang="en-US" sz="1800" b="1">
                          <a:effectLst/>
                        </a:rPr>
                        <a:t>Larger total pool of unique stories (net gain)</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rPr>
                        <a:t>How much more can we cover thanks to freed-up resources?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07893201"/>
                  </a:ext>
                </a:extLst>
              </a:tr>
              <a:tr h="238198">
                <a:tc>
                  <a:txBody>
                    <a:bodyPr/>
                    <a:lstStyle/>
                    <a:p>
                      <a:pPr rtl="0" fontAlgn="t"/>
                      <a:r>
                        <a:rPr lang="en-US" sz="1800" b="1">
                          <a:effectLst/>
                        </a:rPr>
                        <a:t># by type: statewide newscasts, investigative stories, in-depth features, cut-and-copies, cut-downs (1-min versions), digital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How much more can we cover thanks to freed-up resources?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36500670"/>
                  </a:ext>
                </a:extLst>
              </a:tr>
              <a:tr h="152429">
                <a:tc>
                  <a:txBody>
                    <a:bodyPr/>
                    <a:lstStyle/>
                    <a:p>
                      <a:pPr rtl="0" fontAlgn="t"/>
                      <a:r>
                        <a:rPr lang="en-US" sz="1800" b="1">
                          <a:effectLst/>
                        </a:rPr>
                        <a:t># of stories that include tape from other stations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rPr>
                        <a:t>How much more can we cover thanks to freed-up resources?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254188279"/>
                  </a:ext>
                </a:extLst>
              </a:tr>
              <a:tr h="137985">
                <a:tc>
                  <a:txBody>
                    <a:bodyPr/>
                    <a:lstStyle/>
                    <a:p>
                      <a:pPr rtl="0" fontAlgn="t"/>
                      <a:r>
                        <a:rPr lang="en-US" sz="1800" b="1">
                          <a:effectLst/>
                        </a:rPr>
                        <a:t>Diversity of voices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collaboration help us better reflect all of America in our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448257504"/>
                  </a:ext>
                </a:extLst>
              </a:tr>
              <a:tr h="137985">
                <a:tc>
                  <a:txBody>
                    <a:bodyPr/>
                    <a:lstStyle/>
                    <a:p>
                      <a:pPr rtl="0" fontAlgn="t"/>
                      <a:r>
                        <a:rPr lang="en-US" sz="1800" b="1" dirty="0">
                          <a:effectLst/>
                        </a:rPr>
                        <a:t># local stories per hour of drive time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endParaRPr lang="en-US" sz="1800">
                        <a:effectLst/>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705447009"/>
                  </a:ext>
                </a:extLst>
              </a:tr>
              <a:tr h="169155">
                <a:tc>
                  <a:txBody>
                    <a:bodyPr/>
                    <a:lstStyle/>
                    <a:p>
                      <a:pPr rtl="0" fontAlgn="t"/>
                      <a:r>
                        <a:rPr lang="en-US" sz="1800" b="1">
                          <a:effectLst/>
                        </a:rPr>
                        <a:t># of times hub stories used (broadcast &amp; digital) on station platforms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Is our collaborative work getting enough exposure?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018725652"/>
                  </a:ext>
                </a:extLst>
              </a:tr>
              <a:tr h="169155">
                <a:tc>
                  <a:txBody>
                    <a:bodyPr/>
                    <a:lstStyle/>
                    <a:p>
                      <a:pPr rtl="0" fontAlgn="t"/>
                      <a:r>
                        <a:rPr lang="en-US" sz="1800" b="1">
                          <a:effectLst/>
                        </a:rPr>
                        <a:t># of times hub stories used (broadcast &amp; digital) on NPR platforms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Is our collaborative work getting enough exposure?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177315389"/>
                  </a:ext>
                </a:extLst>
              </a:tr>
              <a:tr h="169155">
                <a:tc>
                  <a:txBody>
                    <a:bodyPr/>
                    <a:lstStyle/>
                    <a:p>
                      <a:pPr rtl="0" fontAlgn="t"/>
                      <a:r>
                        <a:rPr lang="en-US" sz="1800" b="1">
                          <a:effectLst/>
                        </a:rPr>
                        <a:t># of times hub stories used/promoted (broadcast &amp; digital) on social media</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Is our collaborative work getting enough exposure?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5074003"/>
                  </a:ext>
                </a:extLst>
              </a:tr>
              <a:tr h="152429">
                <a:tc>
                  <a:txBody>
                    <a:bodyPr/>
                    <a:lstStyle/>
                    <a:p>
                      <a:pPr rtl="0" fontAlgn="t"/>
                      <a:r>
                        <a:rPr lang="en-US" sz="1800" b="1">
                          <a:effectLst/>
                        </a:rPr>
                        <a:t>% of on-air programming coming from hub</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Is our collaborative work getting enough exposure?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348248505"/>
                  </a:ext>
                </a:extLst>
              </a:tr>
              <a:tr h="169155">
                <a:tc>
                  <a:txBody>
                    <a:bodyPr/>
                    <a:lstStyle/>
                    <a:p>
                      <a:pPr rtl="0" fontAlgn="t"/>
                      <a:r>
                        <a:rPr lang="en-US" sz="1800" b="1">
                          <a:effectLst/>
                        </a:rPr>
                        <a:t>Our perceptions of hub content as timely, relevant, matching high standards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What do all the participants think of the content produced?</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4786222"/>
                  </a:ext>
                </a:extLst>
              </a:tr>
              <a:tr h="218703">
                <a:tc>
                  <a:txBody>
                    <a:bodyPr/>
                    <a:lstStyle/>
                    <a:p>
                      <a:pPr rtl="0" fontAlgn="t"/>
                      <a:r>
                        <a:rPr lang="en-US" sz="1800" b="1" i="1" dirty="0">
                          <a:solidFill>
                            <a:schemeClr val="bg1"/>
                          </a:solidFill>
                          <a:effectLst/>
                        </a:rPr>
                        <a:t>WHO WE SERVE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D84C4"/>
                    </a:solidFill>
                  </a:tcPr>
                </a:tc>
                <a:tc>
                  <a:txBody>
                    <a:bodyPr/>
                    <a:lstStyle/>
                    <a:p>
                      <a:pPr rtl="0" fontAlgn="t"/>
                      <a:endParaRPr lang="en-US" sz="1800" dirty="0">
                        <a:solidFill>
                          <a:schemeClr val="bg1"/>
                        </a:solidFill>
                        <a:effectLst/>
                      </a:endParaRP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4D84C4"/>
                    </a:solidFill>
                  </a:tcPr>
                </a:tc>
                <a:extLst>
                  <a:ext uri="{0D108BD9-81ED-4DB2-BD59-A6C34878D82A}">
                    <a16:rowId xmlns:a16="http://schemas.microsoft.com/office/drawing/2014/main" val="1862102026"/>
                  </a:ext>
                </a:extLst>
              </a:tr>
              <a:tr h="218703">
                <a:tc>
                  <a:txBody>
                    <a:bodyPr/>
                    <a:lstStyle/>
                    <a:p>
                      <a:pPr rtl="0" fontAlgn="t"/>
                      <a:r>
                        <a:rPr lang="en-US" sz="1800" b="1">
                          <a:effectLst/>
                        </a:rPr>
                        <a:t>Broadcast cume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work grow on-air audience for participating stations?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2944436886"/>
                  </a:ext>
                </a:extLst>
              </a:tr>
              <a:tr h="137985">
                <a:tc>
                  <a:txBody>
                    <a:bodyPr/>
                    <a:lstStyle/>
                    <a:p>
                      <a:pPr rtl="0" fontAlgn="t"/>
                      <a:r>
                        <a:rPr lang="en-US" sz="1800" b="1">
                          <a:effectLst/>
                        </a:rPr>
                        <a:t>Broadcast AQH</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work grow on-air listening for participating stations?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072835728"/>
                  </a:ext>
                </a:extLst>
              </a:tr>
              <a:tr h="137985">
                <a:tc>
                  <a:txBody>
                    <a:bodyPr/>
                    <a:lstStyle/>
                    <a:p>
                      <a:pPr rtl="0" fontAlgn="t"/>
                      <a:r>
                        <a:rPr lang="en-US" sz="1800" b="1">
                          <a:effectLst/>
                        </a:rPr>
                        <a:t>Broadcast audience demographics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work reach more diverse or underserved audiences (ethnicity, age, locations)?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789673594"/>
                  </a:ext>
                </a:extLst>
              </a:tr>
              <a:tr h="152429">
                <a:tc>
                  <a:txBody>
                    <a:bodyPr/>
                    <a:lstStyle/>
                    <a:p>
                      <a:pPr rtl="0" fontAlgn="t"/>
                      <a:r>
                        <a:rPr lang="en-US" sz="1800" b="1">
                          <a:effectLst/>
                        </a:rPr>
                        <a:t>Total exposures to hub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How many times is our collaborative work being heard and/or read across platforms?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479620925"/>
                  </a:ext>
                </a:extLst>
              </a:tr>
              <a:tr h="218703">
                <a:tc>
                  <a:txBody>
                    <a:bodyPr/>
                    <a:lstStyle/>
                    <a:p>
                      <a:pPr rtl="0" fontAlgn="t"/>
                      <a:r>
                        <a:rPr lang="en-US" sz="1800" b="1">
                          <a:effectLst/>
                        </a:rPr>
                        <a:t>Total website users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work grow website audience for participating stations?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824488896"/>
                  </a:ext>
                </a:extLst>
              </a:tr>
              <a:tr h="137985">
                <a:tc>
                  <a:txBody>
                    <a:bodyPr/>
                    <a:lstStyle/>
                    <a:p>
                      <a:pPr rtl="0" fontAlgn="t"/>
                      <a:r>
                        <a:rPr lang="en-US" sz="1800" b="1">
                          <a:effectLst/>
                        </a:rPr>
                        <a:t>Total app users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work grow app audience for participating stations?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907822991"/>
                  </a:ext>
                </a:extLst>
              </a:tr>
              <a:tr h="137985">
                <a:tc>
                  <a:txBody>
                    <a:bodyPr/>
                    <a:lstStyle/>
                    <a:p>
                      <a:pPr rtl="0" fontAlgn="t"/>
                      <a:r>
                        <a:rPr lang="en-US" sz="1800" b="1">
                          <a:effectLst/>
                        </a:rPr>
                        <a:t>New website users who begin on hub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audience bring in first-time site visitors?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921009623"/>
                  </a:ext>
                </a:extLst>
              </a:tr>
              <a:tr h="218703">
                <a:tc>
                  <a:txBody>
                    <a:bodyPr/>
                    <a:lstStyle/>
                    <a:p>
                      <a:pPr rtl="0" fontAlgn="t"/>
                      <a:r>
                        <a:rPr lang="en-US" sz="1800" b="1">
                          <a:effectLst/>
                        </a:rPr>
                        <a:t>Digital pageviews and plays per hub story</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How many views and plays do hub stories receive compared to other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409203801"/>
                  </a:ext>
                </a:extLst>
              </a:tr>
              <a:tr h="152429">
                <a:tc>
                  <a:txBody>
                    <a:bodyPr/>
                    <a:lstStyle/>
                    <a:p>
                      <a:pPr rtl="0" fontAlgn="t"/>
                      <a:r>
                        <a:rPr lang="en-US" sz="1800" b="1">
                          <a:effectLst/>
                        </a:rPr>
                        <a:t>NPR One average completion rate and love rate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Are collaborative stories at least as engaging as other stories on NPR One?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105290361"/>
                  </a:ext>
                </a:extLst>
              </a:tr>
              <a:tr h="152429">
                <a:tc>
                  <a:txBody>
                    <a:bodyPr/>
                    <a:lstStyle/>
                    <a:p>
                      <a:pPr rtl="0" fontAlgn="t"/>
                      <a:r>
                        <a:rPr lang="en-US" sz="1800" b="1">
                          <a:effectLst/>
                        </a:rPr>
                        <a:t>Facebook reach and engagements per hub story</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 collaborative stories drive audience engagement on Facebook?</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73173083"/>
                  </a:ext>
                </a:extLst>
              </a:tr>
              <a:tr h="152429">
                <a:tc>
                  <a:txBody>
                    <a:bodyPr/>
                    <a:lstStyle/>
                    <a:p>
                      <a:pPr rtl="0" fontAlgn="t"/>
                      <a:r>
                        <a:rPr lang="en-US" sz="1800" b="1">
                          <a:effectLst/>
                        </a:rPr>
                        <a:t>Audience satisfaction with content</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What does our audience think of us and does that change over time?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27272776"/>
                  </a:ext>
                </a:extLst>
              </a:tr>
              <a:tr h="152429">
                <a:tc>
                  <a:txBody>
                    <a:bodyPr/>
                    <a:lstStyle/>
                    <a:p>
                      <a:pPr rtl="0" fontAlgn="t"/>
                      <a:r>
                        <a:rPr lang="en-US" sz="1800" b="1">
                          <a:effectLst/>
                        </a:rPr>
                        <a:t>Media mentions of hub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 collaborative stories get more media coverage/citations than the average?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223468938"/>
                  </a:ext>
                </a:extLst>
              </a:tr>
              <a:tr h="152429">
                <a:tc>
                  <a:txBody>
                    <a:bodyPr/>
                    <a:lstStyle/>
                    <a:p>
                      <a:pPr rtl="0" fontAlgn="t"/>
                      <a:r>
                        <a:rPr lang="en-US" sz="1800" b="1">
                          <a:effectLst/>
                        </a:rPr>
                        <a:t>Media mentions about the hub itself</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the hub itself generate coverage?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130317591"/>
                  </a:ext>
                </a:extLst>
              </a:tr>
              <a:tr h="137985">
                <a:tc>
                  <a:txBody>
                    <a:bodyPr/>
                    <a:lstStyle/>
                    <a:p>
                      <a:pPr rtl="0" fontAlgn="t"/>
                      <a:r>
                        <a:rPr lang="en-US" sz="1800" b="1">
                          <a:effectLst/>
                        </a:rPr>
                        <a:t>Policy/legislation impacts of our stories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a:effectLst/>
                        </a:rPr>
                        <a:t>Does our collaborative coverage lead to policy change?</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1584268256"/>
                  </a:ext>
                </a:extLst>
              </a:tr>
              <a:tr h="152429">
                <a:tc>
                  <a:txBody>
                    <a:bodyPr/>
                    <a:lstStyle/>
                    <a:p>
                      <a:pPr rtl="0" fontAlgn="t"/>
                      <a:r>
                        <a:rPr lang="en-US" sz="1800" b="1">
                          <a:effectLst/>
                        </a:rPr>
                        <a:t>Awards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tc>
                  <a:txBody>
                    <a:bodyPr/>
                    <a:lstStyle/>
                    <a:p>
                      <a:pPr rtl="0" fontAlgn="t"/>
                      <a:r>
                        <a:rPr lang="en-US" sz="1800" dirty="0">
                          <a:effectLst/>
                        </a:rPr>
                        <a:t>Do collaborative stories result in new awards?</a:t>
                      </a:r>
                    </a:p>
                  </a:txBody>
                  <a:tcPr marL="45720" marR="45720" marB="36576">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solidFill>
                  </a:tcPr>
                </a:tc>
                <a:extLst>
                  <a:ext uri="{0D108BD9-81ED-4DB2-BD59-A6C34878D82A}">
                    <a16:rowId xmlns:a16="http://schemas.microsoft.com/office/drawing/2014/main" val="3586526402"/>
                  </a:ext>
                </a:extLst>
              </a:tr>
            </a:tbl>
          </a:graphicData>
        </a:graphic>
      </p:graphicFrame>
      <p:sp>
        <p:nvSpPr>
          <p:cNvPr id="72" name="Google Shape;72;p11"/>
          <p:cNvSpPr/>
          <p:nvPr/>
        </p:nvSpPr>
        <p:spPr>
          <a:xfrm>
            <a:off x="0" y="0"/>
            <a:ext cx="12192000" cy="855023"/>
          </a:xfrm>
          <a:prstGeom prst="rect">
            <a:avLst/>
          </a:prstGeom>
          <a:solidFill>
            <a:srgbClr val="4D84C4"/>
          </a:solidFill>
          <a:ln>
            <a:noFill/>
          </a:ln>
        </p:spPr>
        <p:txBody>
          <a:bodyPr spcFirstLastPara="1" wrap="square" lIns="274300" tIns="182880" rIns="182875" bIns="45720" anchor="t" anchorCtr="0">
            <a:noAutofit/>
          </a:bodyPr>
          <a:lstStyle/>
          <a:p>
            <a:pPr lvl="0"/>
            <a:r>
              <a:rPr lang="en-US" sz="3200" b="1" dirty="0">
                <a:solidFill>
                  <a:schemeClr val="bg1"/>
                </a:solidFill>
              </a:rPr>
              <a:t>Texas journalism hub: Framework for brainstorming</a:t>
            </a:r>
          </a:p>
        </p:txBody>
      </p:sp>
    </p:spTree>
    <p:extLst>
      <p:ext uri="{BB962C8B-B14F-4D97-AF65-F5344CB8AC3E}">
        <p14:creationId xmlns:p14="http://schemas.microsoft.com/office/powerpoint/2010/main" val="28209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1.48148E-6 L -1.875E-6 -0.63773 " pathEditMode="relative" rAng="0" ptsTypes="AA">
                                      <p:cBhvr>
                                        <p:cTn id="6" dur="2000" fill="hold"/>
                                        <p:tgtEl>
                                          <p:spTgt spid="2"/>
                                        </p:tgtEl>
                                        <p:attrNameLst>
                                          <p:attrName>ppt_x</p:attrName>
                                          <p:attrName>ppt_y</p:attrName>
                                        </p:attrNameLst>
                                      </p:cBhvr>
                                      <p:rCtr x="0" y="-3189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0.63773 L -1.875E-6 -1.65509 " pathEditMode="relative" rAng="0" ptsTypes="AA">
                                      <p:cBhvr>
                                        <p:cTn id="10" dur="2000" fill="hold"/>
                                        <p:tgtEl>
                                          <p:spTgt spid="2"/>
                                        </p:tgtEl>
                                        <p:attrNameLst>
                                          <p:attrName>ppt_x</p:attrName>
                                          <p:attrName>ppt_y</p:attrName>
                                        </p:attrNameLst>
                                      </p:cBhvr>
                                      <p:rCtr x="0" y="-508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A267A431-8EBC-1B45-BB52-3DE1A62EB8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252283"/>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tx1"/>
                </a:solidFill>
              </a:rPr>
              <a:t>Evaluate </a:t>
            </a: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bg1"/>
                </a:solidFill>
                <a:latin typeface="Arial" panose="020B0604020202020204" pitchFamily="34" charset="0"/>
                <a:cs typeface="Arial" panose="020B0604020202020204" pitchFamily="34" charset="0"/>
              </a:rPr>
              <a:t>LNB Photo,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484195"/>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5</a:t>
            </a:r>
          </a:p>
        </p:txBody>
      </p:sp>
      <p:sp>
        <p:nvSpPr>
          <p:cNvPr id="9" name="Google Shape;74;p11">
            <a:extLst>
              <a:ext uri="{FF2B5EF4-FFF2-40B4-BE49-F238E27FC236}">
                <a16:creationId xmlns:a16="http://schemas.microsoft.com/office/drawing/2014/main" id="{A200A76A-5328-8C4A-B033-06581B86CA8C}"/>
              </a:ext>
            </a:extLst>
          </p:cNvPr>
          <p:cNvSpPr txBox="1"/>
          <p:nvPr/>
        </p:nvSpPr>
        <p:spPr>
          <a:xfrm>
            <a:off x="1431234" y="1013601"/>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tx1"/>
                </a:solidFill>
              </a:rPr>
              <a:t>the metrics</a:t>
            </a:r>
            <a:endParaRPr lang="en-US" sz="3200" b="1" dirty="0">
              <a:solidFill>
                <a:schemeClr val="tx1"/>
              </a:solidFill>
            </a:endParaRPr>
          </a:p>
        </p:txBody>
      </p:sp>
    </p:spTree>
    <p:extLst>
      <p:ext uri="{BB962C8B-B14F-4D97-AF65-F5344CB8AC3E}">
        <p14:creationId xmlns:p14="http://schemas.microsoft.com/office/powerpoint/2010/main" val="55813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12192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39756"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549954" y="743172"/>
            <a:ext cx="11227917" cy="5636700"/>
          </a:xfrm>
          <a:prstGeom prst="rect">
            <a:avLst/>
          </a:prstGeom>
          <a:noFill/>
          <a:ln>
            <a:noFill/>
          </a:ln>
        </p:spPr>
        <p:txBody>
          <a:bodyPr spcFirstLastPara="1" wrap="square" lIns="91425" tIns="45700" rIns="91425" bIns="0" anchor="t" anchorCtr="0">
            <a:noAutofit/>
          </a:bodyPr>
          <a:lstStyle/>
          <a:p>
            <a:pPr lvl="0">
              <a:tabLst>
                <a:tab pos="3313113" algn="l"/>
              </a:tabLst>
            </a:pPr>
            <a:r>
              <a:rPr lang="en-US" sz="3200" b="1" dirty="0">
                <a:solidFill>
                  <a:schemeClr val="bg1"/>
                </a:solidFill>
              </a:rPr>
              <a:t>	Having a </a:t>
            </a:r>
            <a:r>
              <a:rPr lang="en-US" sz="6000" dirty="0">
                <a:solidFill>
                  <a:srgbClr val="FFFF00"/>
                </a:solidFill>
              </a:rPr>
              <a:t>goal</a:t>
            </a:r>
            <a:r>
              <a:rPr lang="en-US" sz="3200" b="1" dirty="0">
                <a:solidFill>
                  <a:schemeClr val="bg1"/>
                </a:solidFill>
              </a:rPr>
              <a:t> isn’t enough</a:t>
            </a:r>
          </a:p>
          <a:p>
            <a:pPr lvl="0"/>
            <a:endParaRPr lang="en-US" sz="3200" b="1" dirty="0">
              <a:solidFill>
                <a:schemeClr val="bg1"/>
              </a:solidFill>
            </a:endParaRPr>
          </a:p>
          <a:p>
            <a:pPr lvl="0"/>
            <a:r>
              <a:rPr lang="en-US" sz="3200" b="1" dirty="0">
                <a:solidFill>
                  <a:schemeClr val="bg1"/>
                </a:solidFill>
              </a:rPr>
              <a:t>You also need the right </a:t>
            </a:r>
            <a:r>
              <a:rPr lang="en-US" sz="6000" dirty="0">
                <a:solidFill>
                  <a:srgbClr val="FFFF00"/>
                </a:solidFill>
              </a:rPr>
              <a:t>metrics</a:t>
            </a:r>
            <a:r>
              <a:rPr lang="en-US" sz="3200" b="1" dirty="0">
                <a:solidFill>
                  <a:schemeClr val="bg1"/>
                </a:solidFill>
              </a:rPr>
              <a:t> for that goal</a:t>
            </a:r>
          </a:p>
          <a:p>
            <a:pPr lvl="0"/>
            <a:endParaRPr lang="en-US" sz="3200" b="1" dirty="0">
              <a:solidFill>
                <a:schemeClr val="bg1"/>
              </a:solidFill>
            </a:endParaRPr>
          </a:p>
          <a:p>
            <a:pPr lvl="0"/>
            <a:r>
              <a:rPr lang="en-US" sz="3200" b="1" dirty="0">
                <a:solidFill>
                  <a:schemeClr val="bg1"/>
                </a:solidFill>
              </a:rPr>
              <a:t> So you can tell which </a:t>
            </a:r>
            <a:r>
              <a:rPr lang="en-US" sz="6000" dirty="0">
                <a:solidFill>
                  <a:srgbClr val="FFFF00"/>
                </a:solidFill>
              </a:rPr>
              <a:t>activities</a:t>
            </a:r>
            <a:r>
              <a:rPr lang="en-US" sz="3200" b="1" dirty="0">
                <a:solidFill>
                  <a:schemeClr val="bg1"/>
                </a:solidFill>
              </a:rPr>
              <a:t> make a difference</a:t>
            </a:r>
          </a:p>
        </p:txBody>
      </p:sp>
      <p:sp>
        <p:nvSpPr>
          <p:cNvPr id="2" name="Down Arrow 1">
            <a:extLst>
              <a:ext uri="{FF2B5EF4-FFF2-40B4-BE49-F238E27FC236}">
                <a16:creationId xmlns:a16="http://schemas.microsoft.com/office/drawing/2014/main" id="{0136BD47-087A-1D43-929E-B74F0F50A1C8}"/>
              </a:ext>
            </a:extLst>
          </p:cNvPr>
          <p:cNvSpPr/>
          <p:nvPr/>
        </p:nvSpPr>
        <p:spPr>
          <a:xfrm rot="10800000">
            <a:off x="6268276" y="1762539"/>
            <a:ext cx="331304" cy="45057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2BB41BA5-BE47-894C-9C7A-32511CE24C87}"/>
              </a:ext>
            </a:extLst>
          </p:cNvPr>
          <p:cNvSpPr/>
          <p:nvPr/>
        </p:nvSpPr>
        <p:spPr>
          <a:xfrm rot="10800000">
            <a:off x="6268276" y="3150705"/>
            <a:ext cx="331304" cy="45057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29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ysClr val="windowText" lastClr="000000">
                  <a:lumMod val="50000"/>
                  <a:lumOff val="50000"/>
                </a:sysClr>
              </a:buClr>
              <a:buNone/>
            </a:pPr>
            <a:r>
              <a:rPr kumimoji="0" lang="en-US" b="0" i="1" u="none" strike="noStrike" kern="1200" cap="none" spc="0" normalizeH="0" baseline="0" noProof="0" dirty="0">
                <a:ln>
                  <a:noFill/>
                </a:ln>
                <a:solidFill>
                  <a:sysClr val="windowText" lastClr="000000"/>
                </a:solidFill>
                <a:effectLst/>
                <a:uLnTx/>
                <a:uFillTx/>
                <a:latin typeface="Arial"/>
                <a:ea typeface="+mn-ea"/>
                <a:cs typeface="Arial"/>
              </a:rPr>
              <a:t>Evaluate by:</a:t>
            </a:r>
          </a:p>
          <a:p>
            <a:pPr>
              <a:buClr>
                <a:sysClr val="windowText" lastClr="000000">
                  <a:lumMod val="50000"/>
                  <a:lumOff val="50000"/>
                </a:sysClr>
              </a:buClr>
            </a:pPr>
            <a:r>
              <a:rPr lang="en-US" dirty="0">
                <a:solidFill>
                  <a:sysClr val="windowText" lastClr="000000"/>
                </a:solidFill>
              </a:rPr>
              <a:t>Alignment to goals</a:t>
            </a:r>
          </a:p>
          <a:p>
            <a:pPr lvl="1">
              <a:buClr>
                <a:sysClr val="windowText" lastClr="000000">
                  <a:lumMod val="50000"/>
                  <a:lumOff val="50000"/>
                </a:sysClr>
              </a:buClr>
            </a:pPr>
            <a:r>
              <a:rPr lang="en-US" dirty="0">
                <a:solidFill>
                  <a:sysClr val="windowText" lastClr="000000"/>
                </a:solidFill>
              </a:rPr>
              <a:t>Familiar/intuitive way of talking about this goal?</a:t>
            </a:r>
          </a:p>
          <a:p>
            <a:pPr lvl="1">
              <a:buClr>
                <a:sysClr val="windowText" lastClr="000000">
                  <a:lumMod val="50000"/>
                  <a:lumOff val="50000"/>
                </a:sysClr>
              </a:buClr>
            </a:pPr>
            <a:r>
              <a:rPr lang="en-US" dirty="0">
                <a:solidFill>
                  <a:sysClr val="windowText" lastClr="000000"/>
                </a:solidFill>
              </a:rPr>
              <a:t>Direct or indirect indicator?</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Who will use the data</a:t>
            </a:r>
            <a:r>
              <a:rPr lang="en-US" dirty="0">
                <a:solidFill>
                  <a:sysClr val="windowText" lastClr="000000"/>
                </a:solidFill>
              </a:rPr>
              <a:t> and how </a:t>
            </a:r>
          </a:p>
          <a:p>
            <a:pPr lvl="1">
              <a:buClr>
                <a:sysClr val="windowText" lastClr="000000">
                  <a:lumMod val="50000"/>
                  <a:lumOff val="50000"/>
                </a:sysClr>
              </a:buClr>
            </a:pPr>
            <a:r>
              <a:rPr lang="en-US" dirty="0">
                <a:solidFill>
                  <a:sysClr val="windowText" lastClr="000000"/>
                </a:solidFill>
              </a:rPr>
              <a:t>Is it a vanity metric or will it actually inform decision making and be acted upon?</a:t>
            </a:r>
          </a:p>
          <a:p>
            <a:pPr>
              <a:buClr>
                <a:sysClr val="windowText" lastClr="000000">
                  <a:lumMod val="50000"/>
                  <a:lumOff val="50000"/>
                </a:sysClr>
              </a:buClr>
            </a:pPr>
            <a:r>
              <a:rPr lang="en-US" dirty="0">
                <a:solidFill>
                  <a:sysClr val="windowText" lastClr="000000"/>
                </a:solidFill>
              </a:rPr>
              <a:t>Pros and cons of this metric vs others</a:t>
            </a:r>
          </a:p>
          <a:p>
            <a:pPr>
              <a:buClr>
                <a:sysClr val="windowText" lastClr="000000">
                  <a:lumMod val="50000"/>
                  <a:lumOff val="50000"/>
                </a:sysClr>
              </a:buClr>
            </a:pPr>
            <a:r>
              <a:rPr lang="en-US" dirty="0">
                <a:solidFill>
                  <a:sysClr val="windowText" lastClr="000000"/>
                </a:solidFill>
              </a:rPr>
              <a:t>Level of effort to set up and do ongoing reporting</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Requires a rough sense of </a:t>
            </a:r>
            <a:r>
              <a:rPr lang="en-US" dirty="0">
                <a:solidFill>
                  <a:sysClr val="windowText" lastClr="000000"/>
                </a:solidFill>
              </a:rPr>
              <a:t>data source, workflow, frequency</a:t>
            </a: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Time to winnow the list of KPI candidates</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3287605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2" name="Google Shape;72;p11"/>
          <p:cNvSpPr/>
          <p:nvPr/>
        </p:nvSpPr>
        <p:spPr>
          <a:xfrm>
            <a:off x="0" y="0"/>
            <a:ext cx="12192000" cy="855023"/>
          </a:xfrm>
          <a:prstGeom prst="rect">
            <a:avLst/>
          </a:prstGeom>
          <a:solidFill>
            <a:srgbClr val="4D84C4"/>
          </a:solidFill>
          <a:ln>
            <a:noFill/>
          </a:ln>
        </p:spPr>
        <p:txBody>
          <a:bodyPr spcFirstLastPara="1" wrap="square" lIns="274300" tIns="182880" rIns="182875" bIns="45720" anchor="t" anchorCtr="0">
            <a:noAutofit/>
          </a:bodyPr>
          <a:lstStyle/>
          <a:p>
            <a:pPr lvl="0"/>
            <a:r>
              <a:rPr lang="en-US" sz="3200" b="1" dirty="0">
                <a:solidFill>
                  <a:schemeClr val="bg1"/>
                </a:solidFill>
              </a:rPr>
              <a:t>Texas journalism hub: Evaluating the metrics</a:t>
            </a:r>
          </a:p>
        </p:txBody>
      </p:sp>
      <p:pic>
        <p:nvPicPr>
          <p:cNvPr id="3" name="Picture 2">
            <a:extLst>
              <a:ext uri="{FF2B5EF4-FFF2-40B4-BE49-F238E27FC236}">
                <a16:creationId xmlns:a16="http://schemas.microsoft.com/office/drawing/2014/main" id="{13D25116-A823-9B48-BA99-B10230DE0422}"/>
              </a:ext>
            </a:extLst>
          </p:cNvPr>
          <p:cNvPicPr>
            <a:picLocks noChangeAspect="1"/>
          </p:cNvPicPr>
          <p:nvPr/>
        </p:nvPicPr>
        <p:blipFill>
          <a:blip r:embed="rId3"/>
          <a:stretch>
            <a:fillRect/>
          </a:stretch>
        </p:blipFill>
        <p:spPr>
          <a:xfrm>
            <a:off x="201881" y="1038736"/>
            <a:ext cx="17293651" cy="9631199"/>
          </a:xfrm>
          <a:prstGeom prst="rect">
            <a:avLst/>
          </a:prstGeom>
        </p:spPr>
      </p:pic>
    </p:spTree>
    <p:extLst>
      <p:ext uri="{BB962C8B-B14F-4D97-AF65-F5344CB8AC3E}">
        <p14:creationId xmlns:p14="http://schemas.microsoft.com/office/powerpoint/2010/main" val="13770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2.22222E-6 L -0.42617 -2.22222E-6 " pathEditMode="relative" rAng="0" ptsTypes="AA">
                                      <p:cBhvr>
                                        <p:cTn id="6" dur="2000" fill="hold"/>
                                        <p:tgtEl>
                                          <p:spTgt spid="3"/>
                                        </p:tgtEl>
                                        <p:attrNameLst>
                                          <p:attrName>ppt_x</p:attrName>
                                          <p:attrName>ppt_y</p:attrName>
                                        </p:attrNameLst>
                                      </p:cBhvr>
                                      <p:rCtr x="-21315"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42617 -2.22222E-6 L 2.08333E-6 -4.07407E-6 " pathEditMode="relative" rAng="0" ptsTypes="AA">
                                      <p:cBhvr>
                                        <p:cTn id="10" dur="2000" fill="hold"/>
                                        <p:tgtEl>
                                          <p:spTgt spid="3"/>
                                        </p:tgtEl>
                                        <p:attrNameLst>
                                          <p:attrName>ppt_x</p:attrName>
                                          <p:attrName>ppt_y</p:attrName>
                                        </p:attrNameLst>
                                      </p:cBhvr>
                                      <p:rCtr x="2119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5" name="Picture 4">
            <a:extLst>
              <a:ext uri="{FF2B5EF4-FFF2-40B4-BE49-F238E27FC236}">
                <a16:creationId xmlns:a16="http://schemas.microsoft.com/office/drawing/2014/main" id="{41DFC64F-E7FE-2A46-A736-7F27592C91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560292"/>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bg1"/>
                </a:solidFill>
              </a:rPr>
              <a:t>Prioritize the KPIs</a:t>
            </a:r>
            <a:endParaRPr lang="en-US" sz="3200" b="1" dirty="0">
              <a:solidFill>
                <a:schemeClr val="bg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err="1">
                <a:solidFill>
                  <a:schemeClr val="tx1"/>
                </a:solidFill>
                <a:latin typeface="Arial" panose="020B0604020202020204" pitchFamily="34" charset="0"/>
                <a:cs typeface="Arial" panose="020B0604020202020204" pitchFamily="34" charset="0"/>
              </a:rPr>
              <a:t>Soggydan</a:t>
            </a:r>
            <a:r>
              <a:rPr lang="en-US" sz="1500" dirty="0">
                <a:solidFill>
                  <a:schemeClr val="tx1"/>
                </a:solidFill>
                <a:latin typeface="Arial" panose="020B0604020202020204" pitchFamily="34" charset="0"/>
                <a:cs typeface="Arial" panose="020B0604020202020204" pitchFamily="34" charset="0"/>
              </a:rPr>
              <a:t> </a:t>
            </a:r>
            <a:r>
              <a:rPr lang="en-US" sz="1500" dirty="0" err="1">
                <a:solidFill>
                  <a:schemeClr val="tx1"/>
                </a:solidFill>
                <a:latin typeface="Arial" panose="020B0604020202020204" pitchFamily="34" charset="0"/>
                <a:cs typeface="Arial" panose="020B0604020202020204" pitchFamily="34" charset="0"/>
              </a:rPr>
              <a:t>Benenovitch</a:t>
            </a:r>
            <a:r>
              <a:rPr lang="en-US" sz="1500" dirty="0">
                <a:solidFill>
                  <a:schemeClr val="tx1"/>
                </a:solidFill>
                <a:latin typeface="Arial" panose="020B0604020202020204" pitchFamily="34" charset="0"/>
                <a:cs typeface="Arial" panose="020B0604020202020204" pitchFamily="34" charset="0"/>
              </a:rPr>
              <a:t>,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792204"/>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422135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What are the fewest metrics </a:t>
            </a:r>
            <a:r>
              <a:rPr kumimoji="0" lang="en-US" b="0" i="0" u="none" strike="noStrike" kern="1200" cap="none" spc="0" normalizeH="0" baseline="0" noProof="0" dirty="0" err="1">
                <a:ln>
                  <a:noFill/>
                </a:ln>
                <a:solidFill>
                  <a:sysClr val="windowText" lastClr="000000"/>
                </a:solidFill>
                <a:effectLst/>
                <a:uLnTx/>
                <a:uFillTx/>
                <a:latin typeface="Arial"/>
                <a:ea typeface="+mn-ea"/>
                <a:cs typeface="Arial"/>
              </a:rPr>
              <a:t>tha</a:t>
            </a:r>
            <a:r>
              <a:rPr lang="en-US" dirty="0">
                <a:solidFill>
                  <a:sysClr val="windowText" lastClr="000000"/>
                </a:solidFill>
              </a:rPr>
              <a:t>t can tell the story of the goals? Those are the KPIs.</a:t>
            </a:r>
          </a:p>
          <a:p>
            <a:pPr>
              <a:buClr>
                <a:sysClr val="windowText" lastClr="000000">
                  <a:lumMod val="50000"/>
                  <a:lumOff val="50000"/>
                </a:sysClr>
              </a:buClr>
            </a:pPr>
            <a:r>
              <a:rPr lang="en-US" dirty="0">
                <a:solidFill>
                  <a:sysClr val="windowText" lastClr="000000"/>
                </a:solidFill>
              </a:rPr>
              <a:t>Sniff tests:</a:t>
            </a:r>
          </a:p>
          <a:p>
            <a:pPr lvl="1">
              <a:buClr>
                <a:sysClr val="windowText" lastClr="000000">
                  <a:lumMod val="50000"/>
                  <a:lumOff val="50000"/>
                </a:sysClr>
              </a:buClr>
            </a:pPr>
            <a:r>
              <a:rPr lang="en-US" dirty="0">
                <a:solidFill>
                  <a:sysClr val="windowText" lastClr="000000"/>
                </a:solidFill>
              </a:rPr>
              <a:t>Do the KPIs cover all goals?</a:t>
            </a:r>
          </a:p>
          <a:p>
            <a:pPr lvl="1">
              <a:buClr>
                <a:sysClr val="windowText" lastClr="000000">
                  <a:lumMod val="50000"/>
                  <a:lumOff val="50000"/>
                </a:sysClr>
              </a:buClr>
            </a:pPr>
            <a:r>
              <a:rPr lang="en-US" dirty="0">
                <a:solidFill>
                  <a:sysClr val="windowText" lastClr="000000"/>
                </a:solidFill>
              </a:rPr>
              <a:t>Will every team see themselves and their work in these KPIs?</a:t>
            </a:r>
          </a:p>
          <a:p>
            <a:pPr lvl="1">
              <a:buClr>
                <a:sysClr val="windowText" lastClr="000000">
                  <a:lumMod val="50000"/>
                  <a:lumOff val="50000"/>
                </a:sysClr>
              </a:buClr>
            </a:pPr>
            <a:r>
              <a:rPr lang="en-US" dirty="0">
                <a:solidFill>
                  <a:sysClr val="windowText" lastClr="000000"/>
                </a:solidFill>
              </a:rPr>
              <a:t>Do they reflect current and future key initiatives? If they don’t, is there a good reason?</a:t>
            </a:r>
          </a:p>
          <a:p>
            <a:pPr>
              <a:buClr>
                <a:sysClr val="windowText" lastClr="000000">
                  <a:lumMod val="50000"/>
                  <a:lumOff val="50000"/>
                </a:sysClr>
              </a:buCl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Review and iterate with teams</a:t>
            </a:r>
          </a:p>
          <a:p>
            <a:pPr>
              <a:buClr>
                <a:sysClr val="windowText" lastClr="000000">
                  <a:lumMod val="50000"/>
                  <a:lumOff val="50000"/>
                </a:sysClr>
              </a:buClr>
            </a:pPr>
            <a:r>
              <a:rPr lang="en-US" dirty="0">
                <a:solidFill>
                  <a:sysClr val="windowText" lastClr="000000"/>
                </a:solidFill>
              </a:rPr>
              <a:t>Review and iterate with stakeholders</a:t>
            </a: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Iterate, prioritize, review, </a:t>
            </a:r>
            <a:br>
              <a:rPr lang="en-US" sz="3200" b="1" dirty="0">
                <a:solidFill>
                  <a:schemeClr val="bg1"/>
                </a:solidFill>
              </a:rPr>
            </a:br>
            <a:r>
              <a:rPr lang="en-US" sz="3200" b="1" dirty="0">
                <a:solidFill>
                  <a:schemeClr val="bg1"/>
                </a:solidFill>
              </a:rPr>
              <a:t>iterate</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1080250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38DF8EA7-905F-8D4A-8FC6-2105774FB4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5113042"/>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tx1"/>
                </a:solidFill>
              </a:rPr>
              <a:t>Set owners and methodology</a:t>
            </a:r>
            <a:endParaRPr lang="en-US" sz="3200" b="1" dirty="0">
              <a:solidFill>
                <a:schemeClr val="tx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tx1"/>
                </a:solidFill>
                <a:latin typeface="Arial" panose="020B0604020202020204" pitchFamily="34" charset="0"/>
                <a:cs typeface="Arial" panose="020B0604020202020204" pitchFamily="34" charset="0"/>
              </a:rPr>
              <a:t>Paul Plummer,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5344954"/>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2445825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Some KPIs will have clear owners, other KPIs will be shared – make that explicit</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Bring in experts </a:t>
            </a:r>
            <a:r>
              <a:rPr lang="en-US" dirty="0">
                <a:solidFill>
                  <a:sysClr val="windowText" lastClr="000000"/>
                </a:solidFill>
              </a:rPr>
              <a:t>to finalize the methodology and frequency for each KPI</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What new work is required to make it possible?</a:t>
            </a:r>
          </a:p>
          <a:p>
            <a:pPr lvl="1">
              <a:buClr>
                <a:sysClr val="windowText" lastClr="000000">
                  <a:lumMod val="50000"/>
                  <a:lumOff val="50000"/>
                </a:sysClr>
              </a:buClr>
            </a:pPr>
            <a:r>
              <a:rPr lang="en-US" dirty="0">
                <a:solidFill>
                  <a:sysClr val="windowText" lastClr="000000"/>
                </a:solidFill>
              </a:rPr>
              <a:t>What ongoing work is needed?</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How exactly will the numbers be calculated? </a:t>
            </a:r>
          </a:p>
          <a:p>
            <a:pPr lvl="1">
              <a:buClr>
                <a:sysClr val="windowText" lastClr="000000">
                  <a:lumMod val="50000"/>
                  <a:lumOff val="50000"/>
                </a:sysClr>
              </a:buClr>
            </a:pPr>
            <a:r>
              <a:rPr lang="en-US" dirty="0">
                <a:solidFill>
                  <a:sysClr val="windowText" lastClr="000000"/>
                </a:solidFill>
              </a:rPr>
              <a:t>How often will they be shared and where will they live?</a:t>
            </a: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Lock down ownership and workflow</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graphicFrame>
        <p:nvGraphicFramePr>
          <p:cNvPr id="2" name="Table 1">
            <a:extLst>
              <a:ext uri="{FF2B5EF4-FFF2-40B4-BE49-F238E27FC236}">
                <a16:creationId xmlns:a16="http://schemas.microsoft.com/office/drawing/2014/main" id="{8092D2E4-4FCA-8641-BF2F-C100424013CA}"/>
              </a:ext>
            </a:extLst>
          </p:cNvPr>
          <p:cNvGraphicFramePr>
            <a:graphicFrameLocks noGrp="1"/>
          </p:cNvGraphicFramePr>
          <p:nvPr>
            <p:extLst>
              <p:ext uri="{D42A27DB-BD31-4B8C-83A1-F6EECF244321}">
                <p14:modId xmlns:p14="http://schemas.microsoft.com/office/powerpoint/2010/main" val="1811424009"/>
              </p:ext>
            </p:extLst>
          </p:nvPr>
        </p:nvGraphicFramePr>
        <p:xfrm>
          <a:off x="3968496" y="4623139"/>
          <a:ext cx="7498080" cy="1271016"/>
        </p:xfrm>
        <a:graphic>
          <a:graphicData uri="http://schemas.openxmlformats.org/drawingml/2006/table">
            <a:tbl>
              <a:tblPr/>
              <a:tblGrid>
                <a:gridCol w="3001200">
                  <a:extLst>
                    <a:ext uri="{9D8B030D-6E8A-4147-A177-3AD203B41FA5}">
                      <a16:colId xmlns:a16="http://schemas.microsoft.com/office/drawing/2014/main" val="3251049006"/>
                    </a:ext>
                  </a:extLst>
                </a:gridCol>
                <a:gridCol w="4496880">
                  <a:extLst>
                    <a:ext uri="{9D8B030D-6E8A-4147-A177-3AD203B41FA5}">
                      <a16:colId xmlns:a16="http://schemas.microsoft.com/office/drawing/2014/main" val="571937377"/>
                    </a:ext>
                  </a:extLst>
                </a:gridCol>
              </a:tblGrid>
              <a:tr h="393332">
                <a:tc>
                  <a:txBody>
                    <a:bodyPr/>
                    <a:lstStyle/>
                    <a:p>
                      <a:pPr rtl="0" fontAlgn="ctr"/>
                      <a:r>
                        <a:rPr lang="en-US" sz="1800" b="1" dirty="0">
                          <a:solidFill>
                            <a:schemeClr val="bg1"/>
                          </a:solidFill>
                          <a:effectLst/>
                          <a:latin typeface="Arial" panose="020B0604020202020204" pitchFamily="34" charset="0"/>
                          <a:cs typeface="Arial" panose="020B0604020202020204" pitchFamily="34" charset="0"/>
                        </a:rPr>
                        <a:t>KPI</a:t>
                      </a:r>
                    </a:p>
                  </a:txBody>
                  <a:tcPr marL="16030" marR="16030" marT="0" marB="0" anchor="ctr">
                    <a:lnL>
                      <a:noFill/>
                    </a:lnL>
                    <a:lnR>
                      <a:noFill/>
                    </a:lnR>
                    <a:lnT>
                      <a:noFill/>
                    </a:lnT>
                    <a:lnB>
                      <a:noFill/>
                    </a:lnB>
                    <a:solidFill>
                      <a:schemeClr val="bg1">
                        <a:lumMod val="50000"/>
                      </a:schemeClr>
                    </a:solidFill>
                  </a:tcPr>
                </a:tc>
                <a:tc>
                  <a:txBody>
                    <a:bodyPr/>
                    <a:lstStyle/>
                    <a:p>
                      <a:pPr rtl="0" fontAlgn="ctr"/>
                      <a:r>
                        <a:rPr lang="en-US" sz="1800" b="1" dirty="0">
                          <a:solidFill>
                            <a:schemeClr val="bg1"/>
                          </a:solidFill>
                          <a:effectLst/>
                          <a:latin typeface="Arial" panose="020B0604020202020204" pitchFamily="34" charset="0"/>
                          <a:cs typeface="Arial" panose="020B0604020202020204" pitchFamily="34" charset="0"/>
                        </a:rPr>
                        <a:t>Methodology</a:t>
                      </a:r>
                    </a:p>
                  </a:txBody>
                  <a:tcPr marL="16030" marR="16030" marT="0" marB="0" anchor="ctr">
                    <a:lnL>
                      <a:noFill/>
                    </a:lnL>
                    <a:lnR>
                      <a:noFill/>
                    </a:lnR>
                    <a:lnT>
                      <a:noFill/>
                    </a:lnT>
                    <a:lnB>
                      <a:noFill/>
                    </a:lnB>
                    <a:solidFill>
                      <a:schemeClr val="bg1">
                        <a:lumMod val="50000"/>
                      </a:schemeClr>
                    </a:solidFill>
                  </a:tcPr>
                </a:tc>
                <a:extLst>
                  <a:ext uri="{0D108BD9-81ED-4DB2-BD59-A6C34878D82A}">
                    <a16:rowId xmlns:a16="http://schemas.microsoft.com/office/drawing/2014/main" val="735019450"/>
                  </a:ext>
                </a:extLst>
              </a:tr>
              <a:tr h="877684">
                <a:tc>
                  <a:txBody>
                    <a:bodyPr/>
                    <a:lstStyle/>
                    <a:p>
                      <a:pPr rtl="0" fontAlgn="ctr"/>
                      <a:r>
                        <a:rPr lang="en-US" sz="1800" dirty="0">
                          <a:solidFill>
                            <a:srgbClr val="000000"/>
                          </a:solidFill>
                          <a:effectLst/>
                          <a:latin typeface="Arial" panose="020B0604020202020204" pitchFamily="34" charset="0"/>
                          <a:cs typeface="Arial" panose="020B0604020202020204" pitchFamily="34" charset="0"/>
                        </a:rPr>
                        <a:t>Voice assistant weekly total listening hours</a:t>
                      </a:r>
                    </a:p>
                  </a:txBody>
                  <a:tcPr marL="16030" marR="16030" marT="0" marB="0">
                    <a:lnL>
                      <a:noFill/>
                    </a:lnL>
                    <a:lnR>
                      <a:noFill/>
                    </a:lnR>
                    <a:lnT>
                      <a:noFill/>
                    </a:lnT>
                    <a:lnB>
                      <a:noFill/>
                    </a:lnB>
                  </a:tcPr>
                </a:tc>
                <a:tc>
                  <a:txBody>
                    <a:bodyPr/>
                    <a:lstStyle/>
                    <a:p>
                      <a:pPr rtl="0" fontAlgn="ctr"/>
                      <a:r>
                        <a:rPr lang="en-US" sz="1800" dirty="0">
                          <a:effectLst/>
                          <a:latin typeface="Arial" panose="020B0604020202020204" pitchFamily="34" charset="0"/>
                          <a:cs typeface="Arial" panose="020B0604020202020204" pitchFamily="34" charset="0"/>
                        </a:rPr>
                        <a:t>Newscasts, podcasts, and streams. Splunk &amp; Triton, weekly average over entire fiscal year.</a:t>
                      </a:r>
                    </a:p>
                  </a:txBody>
                  <a:tcPr marL="16030" marR="16030" marT="0" marB="0">
                    <a:lnL>
                      <a:noFill/>
                    </a:lnL>
                    <a:lnR>
                      <a:noFill/>
                    </a:lnR>
                    <a:lnT>
                      <a:noFill/>
                    </a:lnT>
                    <a:lnB>
                      <a:noFill/>
                    </a:lnB>
                  </a:tcPr>
                </a:tc>
                <a:extLst>
                  <a:ext uri="{0D108BD9-81ED-4DB2-BD59-A6C34878D82A}">
                    <a16:rowId xmlns:a16="http://schemas.microsoft.com/office/drawing/2014/main" val="2560650671"/>
                  </a:ext>
                </a:extLst>
              </a:tr>
            </a:tbl>
          </a:graphicData>
        </a:graphic>
      </p:graphicFrame>
    </p:spTree>
    <p:extLst>
      <p:ext uri="{BB962C8B-B14F-4D97-AF65-F5344CB8AC3E}">
        <p14:creationId xmlns:p14="http://schemas.microsoft.com/office/powerpoint/2010/main" val="10980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5" name="Picture 4">
            <a:extLst>
              <a:ext uri="{FF2B5EF4-FFF2-40B4-BE49-F238E27FC236}">
                <a16:creationId xmlns:a16="http://schemas.microsoft.com/office/drawing/2014/main" id="{14FCB3D5-4B03-144C-B00E-624132C2C5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 name="Google Shape;74;p11">
            <a:extLst>
              <a:ext uri="{FF2B5EF4-FFF2-40B4-BE49-F238E27FC236}">
                <a16:creationId xmlns:a16="http://schemas.microsoft.com/office/drawing/2014/main" id="{23780859-0FBE-0645-93F4-B83627AEDDFE}"/>
              </a:ext>
            </a:extLst>
          </p:cNvPr>
          <p:cNvSpPr txBox="1"/>
          <p:nvPr/>
        </p:nvSpPr>
        <p:spPr>
          <a:xfrm>
            <a:off x="1431235" y="4112014"/>
            <a:ext cx="10368283"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chemeClr val="bg1"/>
                </a:solidFill>
              </a:rPr>
              <a:t>Establish targets</a:t>
            </a:r>
            <a:endParaRPr lang="en-US" sz="3200" b="1" dirty="0">
              <a:solidFill>
                <a:schemeClr val="bg1"/>
              </a:solidFill>
            </a:endParaRPr>
          </a:p>
        </p:txBody>
      </p:sp>
      <p:sp>
        <p:nvSpPr>
          <p:cNvPr id="8" name="Google Shape;52;p9">
            <a:extLst>
              <a:ext uri="{FF2B5EF4-FFF2-40B4-BE49-F238E27FC236}">
                <a16:creationId xmlns:a16="http://schemas.microsoft.com/office/drawing/2014/main" id="{4DA39DCD-1C37-CF42-9F19-30AD97144616}"/>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err="1">
                <a:solidFill>
                  <a:schemeClr val="tx1"/>
                </a:solidFill>
                <a:latin typeface="Arial" panose="020B0604020202020204" pitchFamily="34" charset="0"/>
                <a:cs typeface="Arial" panose="020B0604020202020204" pitchFamily="34" charset="0"/>
              </a:rPr>
              <a:t>Sangudo</a:t>
            </a:r>
            <a:r>
              <a:rPr lang="en-US" sz="1500" dirty="0">
                <a:solidFill>
                  <a:schemeClr val="tx1"/>
                </a:solidFill>
                <a:latin typeface="Arial" panose="020B0604020202020204" pitchFamily="34" charset="0"/>
                <a:cs typeface="Arial" panose="020B0604020202020204" pitchFamily="34" charset="0"/>
              </a:rPr>
              <a:t>, Flickr</a:t>
            </a:r>
          </a:p>
        </p:txBody>
      </p:sp>
      <p:sp>
        <p:nvSpPr>
          <p:cNvPr id="4" name="Oval 3">
            <a:extLst>
              <a:ext uri="{FF2B5EF4-FFF2-40B4-BE49-F238E27FC236}">
                <a16:creationId xmlns:a16="http://schemas.microsoft.com/office/drawing/2014/main" id="{5F3FDE14-A892-CD48-9621-F336185A42B5}"/>
              </a:ext>
            </a:extLst>
          </p:cNvPr>
          <p:cNvSpPr/>
          <p:nvPr/>
        </p:nvSpPr>
        <p:spPr>
          <a:xfrm>
            <a:off x="791818" y="4343926"/>
            <a:ext cx="566531" cy="566531"/>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dirty="0">
                <a:solidFill>
                  <a:schemeClr val="bg1"/>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497664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Specific targets define what success means and motivate people</a:t>
            </a:r>
          </a:p>
          <a:p>
            <a:pPr>
              <a:buClr>
                <a:sysClr val="windowText" lastClr="000000">
                  <a:lumMod val="50000"/>
                  <a:lumOff val="50000"/>
                </a:sysClr>
              </a:buClr>
            </a:pPr>
            <a:r>
              <a:rPr lang="en-US" dirty="0">
                <a:solidFill>
                  <a:sysClr val="windowText" lastClr="000000"/>
                </a:solidFill>
              </a:rPr>
              <a:t>Include a number and a timeframe</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Be intentional about how the targets you set communicate priorities:</a:t>
            </a:r>
          </a:p>
          <a:p>
            <a:pPr lvl="1">
              <a:buClr>
                <a:sysClr val="windowText" lastClr="000000">
                  <a:lumMod val="50000"/>
                  <a:lumOff val="50000"/>
                </a:sysClr>
              </a:buClr>
            </a:pPr>
            <a:r>
              <a:rPr lang="en-US" dirty="0">
                <a:solidFill>
                  <a:sysClr val="windowText" lastClr="000000"/>
                </a:solidFill>
              </a:rPr>
              <a:t>Stretch targets push teams on top priorities</a:t>
            </a:r>
          </a:p>
          <a:p>
            <a:pPr lvl="1">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Conservative targets reflect organic growth</a:t>
            </a:r>
          </a:p>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Treat targets as achievable ambitions, not legally binding contracts or career-ending threats</a:t>
            </a:r>
          </a:p>
          <a:p>
            <a:pPr>
              <a:buClr>
                <a:sysClr val="windowText" lastClr="000000">
                  <a:lumMod val="50000"/>
                  <a:lumOff val="50000"/>
                </a:sysClr>
              </a:buClr>
            </a:pP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Use targets to motivate and reward</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2260667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12192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639405" y="743172"/>
            <a:ext cx="10889987" cy="5636700"/>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rgbClr val="FFFF00"/>
                </a:solidFill>
              </a:rPr>
              <a:t>How do we use the KPIs?</a:t>
            </a:r>
            <a:endParaRPr lang="en-US" sz="3200" b="1" dirty="0">
              <a:solidFill>
                <a:schemeClr val="bg1"/>
              </a:solidFill>
            </a:endParaRPr>
          </a:p>
        </p:txBody>
      </p:sp>
    </p:spTree>
    <p:extLst>
      <p:ext uri="{BB962C8B-B14F-4D97-AF65-F5344CB8AC3E}">
        <p14:creationId xmlns:p14="http://schemas.microsoft.com/office/powerpoint/2010/main" val="931082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kumimoji="0" lang="en-US" b="0" i="0" u="none" strike="noStrike" kern="1200" cap="none" spc="0" normalizeH="0" baseline="0" noProof="0" dirty="0">
                <a:ln>
                  <a:noFill/>
                </a:ln>
                <a:solidFill>
                  <a:sysClr val="windowText" lastClr="000000"/>
                </a:solidFill>
                <a:effectLst/>
                <a:uLnTx/>
                <a:uFillTx/>
                <a:latin typeface="Arial"/>
                <a:ea typeface="+mn-ea"/>
                <a:cs typeface="Arial"/>
              </a:rPr>
              <a:t>Goals and KPIs bring focus only if everyone knows about them</a:t>
            </a:r>
          </a:p>
          <a:p>
            <a:pPr>
              <a:buClr>
                <a:sysClr val="windowText" lastClr="000000">
                  <a:lumMod val="50000"/>
                  <a:lumOff val="50000"/>
                </a:sysClr>
              </a:buClr>
            </a:pPr>
            <a:r>
              <a:rPr lang="en-US" dirty="0">
                <a:solidFill>
                  <a:sysClr val="windowText" lastClr="000000"/>
                </a:solidFill>
              </a:rPr>
              <a:t>Repetition is your friend – making them part of your shared vocabulary and culture takes time</a:t>
            </a:r>
            <a:endParaRPr kumimoji="0" lang="en-US" b="0" i="0" u="none" strike="noStrike" kern="1200" cap="none" spc="0" normalizeH="0" baseline="0" noProof="0" dirty="0">
              <a:ln>
                <a:noFill/>
              </a:ln>
              <a:solidFill>
                <a:sysClr val="windowText" lastClr="000000"/>
              </a:solidFill>
              <a:effectLst/>
              <a:uLnTx/>
              <a:uFillTx/>
              <a:latin typeface="Arial"/>
              <a:ea typeface="+mn-ea"/>
              <a:cs typeface="Aria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Share broadly</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7" name="Picture 6">
            <a:extLst>
              <a:ext uri="{FF2B5EF4-FFF2-40B4-BE49-F238E27FC236}">
                <a16:creationId xmlns:a16="http://schemas.microsoft.com/office/drawing/2014/main" id="{E28EAF9C-B099-D248-A772-25FC708C4E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6667" y="2743798"/>
            <a:ext cx="4049973" cy="5391977"/>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72E07046-91D7-ED45-9930-BFECA88015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61773" y="2740671"/>
            <a:ext cx="3409502" cy="4168727"/>
          </a:xfrm>
          <a:prstGeom prst="rect">
            <a:avLst/>
          </a:prstGeom>
          <a:ln>
            <a:solidFill>
              <a:schemeClr val="bg1">
                <a:lumMod val="50000"/>
              </a:schemeClr>
            </a:solidFill>
          </a:ln>
        </p:spPr>
      </p:pic>
    </p:spTree>
    <p:extLst>
      <p:ext uri="{BB962C8B-B14F-4D97-AF65-F5344CB8AC3E}">
        <p14:creationId xmlns:p14="http://schemas.microsoft.com/office/powerpoint/2010/main" val="3285804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12192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639405" y="743172"/>
            <a:ext cx="10889987" cy="5636700"/>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dirty="0">
                <a:solidFill>
                  <a:srgbClr val="FFFF00"/>
                </a:solidFill>
              </a:rPr>
              <a:t>Key Performance Indicators</a:t>
            </a:r>
            <a:r>
              <a:rPr lang="en-US" sz="3200" b="1" dirty="0">
                <a:solidFill>
                  <a:srgbClr val="FFFF00"/>
                </a:solidFill>
              </a:rPr>
              <a:t> </a:t>
            </a:r>
          </a:p>
          <a:p>
            <a:pPr lvl="0">
              <a:tabLst>
                <a:tab pos="3076575" algn="l"/>
              </a:tabLst>
            </a:pPr>
            <a:endParaRPr lang="en-US" sz="3200" b="1" dirty="0">
              <a:solidFill>
                <a:schemeClr val="bg1"/>
              </a:solidFill>
            </a:endParaRPr>
          </a:p>
          <a:p>
            <a:pPr lvl="0">
              <a:tabLst>
                <a:tab pos="3076575" algn="l"/>
              </a:tabLst>
            </a:pPr>
            <a:r>
              <a:rPr lang="en-US" sz="3200" b="1" dirty="0">
                <a:solidFill>
                  <a:schemeClr val="bg1"/>
                </a:solidFill>
              </a:rPr>
              <a:t>The few metrics that matter most — </a:t>
            </a:r>
          </a:p>
          <a:p>
            <a:pPr lvl="0">
              <a:tabLst>
                <a:tab pos="3076575" algn="l"/>
              </a:tabLst>
            </a:pPr>
            <a:r>
              <a:rPr lang="en-US" sz="3200" b="1" dirty="0">
                <a:solidFill>
                  <a:schemeClr val="bg1"/>
                </a:solidFill>
              </a:rPr>
              <a:t>key indicators of performance against your goals</a:t>
            </a:r>
          </a:p>
        </p:txBody>
      </p:sp>
    </p:spTree>
    <p:extLst>
      <p:ext uri="{BB962C8B-B14F-4D97-AF65-F5344CB8AC3E}">
        <p14:creationId xmlns:p14="http://schemas.microsoft.com/office/powerpoint/2010/main" val="32938669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F987248-7CEF-A142-B059-F14FDFACDDF4}"/>
              </a:ext>
            </a:extLst>
          </p:cNvPr>
          <p:cNvSpPr txBox="1">
            <a:spLocks/>
          </p:cNvSpPr>
          <p:nvPr/>
        </p:nvSpPr>
        <p:spPr>
          <a:xfrm>
            <a:off x="3652392" y="713984"/>
            <a:ext cx="8117195" cy="5402252"/>
          </a:xfrm>
          <a:prstGeom prst="rect">
            <a:avLst/>
          </a:prstGeom>
        </p:spPr>
        <p:txBody>
          <a:bodyPr bIns="0">
            <a:noAutofit/>
          </a:bodyPr>
          <a:lstStyle>
            <a:lvl1pPr marL="227013" indent="-227013" algn="l" defTabSz="457200" rtl="0" eaLnBrk="1" latinLnBrk="0" hangingPunct="1">
              <a:spcBef>
                <a:spcPct val="20000"/>
              </a:spcBef>
              <a:buClr>
                <a:schemeClr val="tx1">
                  <a:lumMod val="50000"/>
                  <a:lumOff val="50000"/>
                </a:schemeClr>
              </a:buClr>
              <a:buSzPct val="80000"/>
              <a:buFont typeface="Wingdings" charset="2"/>
              <a:buChar char="§"/>
              <a:defRPr sz="2600" kern="1200" baseline="0">
                <a:solidFill>
                  <a:schemeClr val="tx1"/>
                </a:solidFill>
                <a:latin typeface="Arial"/>
                <a:ea typeface="+mn-ea"/>
                <a:cs typeface="Arial"/>
              </a:defRPr>
            </a:lvl1pPr>
            <a:lvl2pPr marL="458788" indent="-163513"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2pPr>
            <a:lvl3pPr marL="796925" indent="-173038" algn="l" defTabSz="457200" rtl="0" eaLnBrk="1" latinLnBrk="0" hangingPunct="1">
              <a:spcBef>
                <a:spcPct val="20000"/>
              </a:spcBef>
              <a:buClr>
                <a:schemeClr val="tx1">
                  <a:lumMod val="50000"/>
                  <a:lumOff val="50000"/>
                </a:schemeClr>
              </a:buClr>
              <a:buSzPct val="80000"/>
              <a:buFont typeface="Wingdings" charset="2"/>
              <a:buChar char="§"/>
              <a:defRPr sz="2000" kern="1200" baseline="0">
                <a:solidFill>
                  <a:srgbClr val="000000"/>
                </a:solidFill>
                <a:latin typeface="Arial"/>
                <a:ea typeface="+mn-ea"/>
                <a:cs typeface="Arial"/>
              </a:defRPr>
            </a:lvl3pPr>
            <a:lvl4pPr marL="13716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4pPr>
            <a:lvl5pPr marL="1828800" indent="0" algn="l" defTabSz="457200" rtl="0" eaLnBrk="1" latinLnBrk="0" hangingPunct="1">
              <a:spcBef>
                <a:spcPct val="20000"/>
              </a:spcBef>
              <a:buFontTx/>
              <a:buNone/>
              <a:defRPr sz="1800" kern="1200" baseline="0">
                <a:solidFill>
                  <a:schemeClr val="tx1">
                    <a:lumMod val="50000"/>
                    <a:lumOff val="50000"/>
                  </a:schemeClr>
                </a:solidFill>
                <a:latin typeface="Gotham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ysClr val="windowText" lastClr="000000">
                  <a:lumMod val="50000"/>
                  <a:lumOff val="50000"/>
                </a:sysClr>
              </a:buClr>
            </a:pPr>
            <a:r>
              <a:rPr lang="en-US" dirty="0">
                <a:solidFill>
                  <a:sysClr val="windowText" lastClr="000000"/>
                </a:solidFill>
              </a:rPr>
              <a:t>Report on the KPIs at least quarterly</a:t>
            </a:r>
          </a:p>
          <a:p>
            <a:pPr lvl="1">
              <a:buClr>
                <a:sysClr val="windowText" lastClr="000000">
                  <a:lumMod val="50000"/>
                  <a:lumOff val="50000"/>
                </a:sysClr>
              </a:buClr>
            </a:pPr>
            <a:r>
              <a:rPr lang="en-US" dirty="0">
                <a:solidFill>
                  <a:sysClr val="windowText" lastClr="000000"/>
                </a:solidFill>
              </a:rPr>
              <a:t>Be transparent – the good and the bad</a:t>
            </a:r>
          </a:p>
          <a:p>
            <a:pPr lvl="1">
              <a:buClr>
                <a:sysClr val="windowText" lastClr="000000">
                  <a:lumMod val="50000"/>
                  <a:lumOff val="50000"/>
                </a:sysClr>
              </a:buClr>
            </a:pPr>
            <a:endParaRPr lang="en-US" dirty="0">
              <a:solidFill>
                <a:sysClr val="windowText" lastClr="000000"/>
              </a:solidFill>
            </a:endParaRPr>
          </a:p>
          <a:p>
            <a:pPr>
              <a:buClr>
                <a:sysClr val="windowText" lastClr="000000">
                  <a:lumMod val="50000"/>
                  <a:lumOff val="50000"/>
                </a:sysClr>
              </a:buClr>
            </a:pPr>
            <a:r>
              <a:rPr lang="en-US" dirty="0">
                <a:solidFill>
                  <a:sysClr val="windowText" lastClr="000000"/>
                </a:solidFill>
              </a:rPr>
              <a:t>Create expectations that the KPIs will be part of:</a:t>
            </a:r>
          </a:p>
          <a:p>
            <a:pPr lvl="1">
              <a:buClr>
                <a:sysClr val="windowText" lastClr="000000">
                  <a:lumMod val="50000"/>
                  <a:lumOff val="50000"/>
                </a:sysClr>
              </a:buClr>
            </a:pPr>
            <a:r>
              <a:rPr lang="en-US" dirty="0">
                <a:solidFill>
                  <a:sysClr val="windowText" lastClr="000000"/>
                </a:solidFill>
              </a:rPr>
              <a:t>Regular team meetings</a:t>
            </a:r>
          </a:p>
          <a:p>
            <a:pPr lvl="1">
              <a:buClr>
                <a:sysClr val="windowText" lastClr="000000">
                  <a:lumMod val="50000"/>
                  <a:lumOff val="50000"/>
                </a:sysClr>
              </a:buClr>
            </a:pPr>
            <a:r>
              <a:rPr lang="en-US" dirty="0">
                <a:solidFill>
                  <a:sysClr val="windowText" lastClr="000000"/>
                </a:solidFill>
              </a:rPr>
              <a:t>Regular executive status meetings</a:t>
            </a:r>
          </a:p>
          <a:p>
            <a:pPr lvl="1">
              <a:buClr>
                <a:sysClr val="windowText" lastClr="000000">
                  <a:lumMod val="50000"/>
                  <a:lumOff val="50000"/>
                </a:sysClr>
              </a:buClr>
            </a:pPr>
            <a:r>
              <a:rPr lang="en-US" dirty="0">
                <a:solidFill>
                  <a:sysClr val="windowText" lastClr="000000"/>
                </a:solidFill>
              </a:rPr>
              <a:t>Goal setting for teams and individuals</a:t>
            </a:r>
          </a:p>
          <a:p>
            <a:pPr lvl="1">
              <a:buClr>
                <a:sysClr val="windowText" lastClr="000000">
                  <a:lumMod val="50000"/>
                  <a:lumOff val="50000"/>
                </a:sysClr>
              </a:buClr>
            </a:pPr>
            <a:r>
              <a:rPr lang="en-US" dirty="0">
                <a:solidFill>
                  <a:sysClr val="windowText" lastClr="000000"/>
                </a:solidFill>
              </a:rPr>
              <a:t>Strategic planning and roadmap processes</a:t>
            </a:r>
          </a:p>
          <a:p>
            <a:pPr lvl="1">
              <a:buClr>
                <a:sysClr val="windowText" lastClr="000000">
                  <a:lumMod val="50000"/>
                  <a:lumOff val="50000"/>
                </a:sysClr>
              </a:buClr>
            </a:pPr>
            <a:r>
              <a:rPr lang="en-US" dirty="0">
                <a:solidFill>
                  <a:sysClr val="windowText" lastClr="000000"/>
                </a:solidFill>
              </a:rPr>
              <a:t>Annual reviews</a:t>
            </a:r>
          </a:p>
          <a:p>
            <a:pPr marL="0" indent="0">
              <a:buClr>
                <a:sysClr val="windowText" lastClr="000000">
                  <a:lumMod val="50000"/>
                  <a:lumOff val="50000"/>
                </a:sysClr>
              </a:buClr>
              <a:buNone/>
            </a:pPr>
            <a:endParaRPr lang="en-US" dirty="0">
              <a:solidFill>
                <a:sysClr val="windowText" lastClr="000000"/>
              </a:solidFill>
            </a:endParaRPr>
          </a:p>
        </p:txBody>
      </p:sp>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latin typeface="Arial"/>
                <a:ea typeface="Arial"/>
                <a:cs typeface="Arial"/>
                <a:sym typeface="Arial"/>
              </a:rPr>
              <a:t>Embed in regular processes</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6187114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latin typeface="Arial"/>
                <a:ea typeface="Arial"/>
                <a:cs typeface="Arial"/>
                <a:sym typeface="Arial"/>
              </a:rPr>
              <a:t>If you want KPIs to bring focus and energy…</a:t>
            </a: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3" name="Picture 2">
            <a:extLst>
              <a:ext uri="{FF2B5EF4-FFF2-40B4-BE49-F238E27FC236}">
                <a16:creationId xmlns:a16="http://schemas.microsoft.com/office/drawing/2014/main" id="{0126C599-C2B8-7648-BEC1-03196FB4C1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000" y="0"/>
            <a:ext cx="8835000" cy="6858000"/>
          </a:xfrm>
          <a:prstGeom prst="rect">
            <a:avLst/>
          </a:prstGeom>
        </p:spPr>
      </p:pic>
      <p:sp>
        <p:nvSpPr>
          <p:cNvPr id="7" name="Google Shape;74;p11">
            <a:extLst>
              <a:ext uri="{FF2B5EF4-FFF2-40B4-BE49-F238E27FC236}">
                <a16:creationId xmlns:a16="http://schemas.microsoft.com/office/drawing/2014/main" id="{8BD77C6F-6C43-BE48-889B-73201B2F4C83}"/>
              </a:ext>
            </a:extLst>
          </p:cNvPr>
          <p:cNvSpPr txBox="1"/>
          <p:nvPr/>
        </p:nvSpPr>
        <p:spPr>
          <a:xfrm>
            <a:off x="3620312" y="2097838"/>
            <a:ext cx="4154188" cy="2447289"/>
          </a:xfrm>
          <a:prstGeom prst="rect">
            <a:avLst/>
          </a:prstGeom>
          <a:noFill/>
          <a:ln>
            <a:noFill/>
          </a:ln>
        </p:spPr>
        <p:txBody>
          <a:bodyPr spcFirstLastPara="1" wrap="square" lIns="91425" tIns="45700" rIns="91425" bIns="0" anchor="t" anchorCtr="0">
            <a:noAutofit/>
          </a:bodyPr>
          <a:lstStyle/>
          <a:p>
            <a:pPr lvl="0">
              <a:tabLst>
                <a:tab pos="3076575" algn="l"/>
              </a:tabLst>
            </a:pPr>
            <a:r>
              <a:rPr lang="en-US" sz="3200" b="1" dirty="0">
                <a:solidFill>
                  <a:schemeClr val="bg1"/>
                </a:solidFill>
              </a:rPr>
              <a:t>keep them alive</a:t>
            </a:r>
          </a:p>
        </p:txBody>
      </p:sp>
      <p:sp>
        <p:nvSpPr>
          <p:cNvPr id="8" name="Google Shape;52;p9">
            <a:extLst>
              <a:ext uri="{FF2B5EF4-FFF2-40B4-BE49-F238E27FC236}">
                <a16:creationId xmlns:a16="http://schemas.microsoft.com/office/drawing/2014/main" id="{21CF8931-B13F-CB4C-9C89-20503190F848}"/>
              </a:ext>
            </a:extLst>
          </p:cNvPr>
          <p:cNvSpPr txBox="1">
            <a:spLocks/>
          </p:cNvSpPr>
          <p:nvPr/>
        </p:nvSpPr>
        <p:spPr>
          <a:xfrm>
            <a:off x="3975321" y="6380293"/>
            <a:ext cx="8088922" cy="388971"/>
          </a:xfrm>
          <a:prstGeom prst="rect">
            <a:avLst/>
          </a:prstGeom>
          <a:noFill/>
          <a:ln>
            <a:noFill/>
          </a:ln>
        </p:spPr>
        <p:txBody>
          <a:bodyPr spcFirstLastPara="1" wrap="square" lIns="91425" tIns="45700" rIns="91425" bIns="0" anchor="t" anchorCtr="0">
            <a:no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rgbClr val="7F7F7F"/>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rgbClr val="7F7F7F"/>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rgbClr val="7F7F7F"/>
              </a:buClr>
              <a:buSzPts val="20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r">
              <a:spcBef>
                <a:spcPts val="0"/>
              </a:spcBef>
              <a:buClr>
                <a:schemeClr val="dk1"/>
              </a:buClr>
              <a:buSzPts val="3200"/>
              <a:buNone/>
            </a:pPr>
            <a:r>
              <a:rPr lang="en-US" sz="1500" dirty="0">
                <a:solidFill>
                  <a:schemeClr val="bg1"/>
                </a:solidFill>
                <a:latin typeface="Arial" panose="020B0604020202020204" pitchFamily="34" charset="0"/>
                <a:cs typeface="Arial" panose="020B0604020202020204" pitchFamily="34" charset="0"/>
              </a:rPr>
              <a:t>Michael Frank Franz, Flickr</a:t>
            </a:r>
          </a:p>
        </p:txBody>
      </p:sp>
    </p:spTree>
    <p:extLst>
      <p:ext uri="{BB962C8B-B14F-4D97-AF65-F5344CB8AC3E}">
        <p14:creationId xmlns:p14="http://schemas.microsoft.com/office/powerpoint/2010/main" val="1477528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3" name="Picture 2">
            <a:extLst>
              <a:ext uri="{FF2B5EF4-FFF2-40B4-BE49-F238E27FC236}">
                <a16:creationId xmlns:a16="http://schemas.microsoft.com/office/drawing/2014/main" id="{29FF3E29-A557-7144-A976-CA990D95AD63}"/>
              </a:ext>
            </a:extLst>
          </p:cNvPr>
          <p:cNvPicPr>
            <a:picLocks noChangeAspect="1"/>
          </p:cNvPicPr>
          <p:nvPr/>
        </p:nvPicPr>
        <p:blipFill rotWithShape="1">
          <a:blip r:embed="rId3" cstate="screen">
            <a:alphaModFix amt="76000"/>
            <a:extLst>
              <a:ext uri="{BEBA8EAE-BF5A-486C-A8C5-ECC9F3942E4B}">
                <a14:imgProps xmlns:a14="http://schemas.microsoft.com/office/drawing/2010/main">
                  <a14:imgLayer r:embed="rId4">
                    <a14:imgEffect>
                      <a14:saturation sat="87000"/>
                    </a14:imgEffect>
                  </a14:imgLayer>
                </a14:imgProps>
              </a:ext>
              <a:ext uri="{28A0092B-C50C-407E-A947-70E740481C1C}">
                <a14:useLocalDpi xmlns:a14="http://schemas.microsoft.com/office/drawing/2010/main"/>
              </a:ext>
            </a:extLst>
          </a:blip>
          <a:srcRect/>
          <a:stretch/>
        </p:blipFill>
        <p:spPr>
          <a:xfrm>
            <a:off x="1805" y="-1"/>
            <a:ext cx="12190195" cy="6858001"/>
          </a:xfrm>
          <a:prstGeom prst="rect">
            <a:avLst/>
          </a:prstGeom>
        </p:spPr>
      </p:pic>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639405" y="3051208"/>
            <a:ext cx="10889987" cy="4720141"/>
          </a:xfrm>
          <a:prstGeom prst="rect">
            <a:avLst/>
          </a:prstGeom>
          <a:noFill/>
          <a:ln>
            <a:noFill/>
          </a:ln>
        </p:spPr>
        <p:txBody>
          <a:bodyPr spcFirstLastPara="1" wrap="square" lIns="91425" tIns="45700" rIns="91425" bIns="0" anchor="t" anchorCtr="0">
            <a:noAutofit/>
          </a:bodyPr>
          <a:lstStyle/>
          <a:p>
            <a:pPr lvl="0">
              <a:tabLst>
                <a:tab pos="3076575" algn="l"/>
              </a:tabLst>
            </a:pPr>
            <a:r>
              <a:rPr lang="en-US" sz="6000" i="1" dirty="0">
                <a:solidFill>
                  <a:schemeClr val="tx1"/>
                </a:solidFill>
                <a:effectLst/>
              </a:rPr>
              <a:t>Thank you</a:t>
            </a:r>
          </a:p>
          <a:p>
            <a:pPr lvl="0">
              <a:tabLst>
                <a:tab pos="3076575" algn="l"/>
              </a:tabLst>
            </a:pPr>
            <a:endParaRPr lang="en-US" sz="2200" dirty="0">
              <a:solidFill>
                <a:schemeClr val="bg1"/>
              </a:solidFill>
            </a:endParaRPr>
          </a:p>
          <a:p>
            <a:pPr lvl="0">
              <a:tabLst>
                <a:tab pos="3076575" algn="l"/>
              </a:tabLst>
            </a:pPr>
            <a:r>
              <a:rPr lang="en-US" sz="3200" dirty="0" err="1">
                <a:solidFill>
                  <a:schemeClr val="tx1"/>
                </a:solidFill>
              </a:rPr>
              <a:t>smulder@npr.org</a:t>
            </a:r>
            <a:endParaRPr lang="en-US" sz="3200" dirty="0">
              <a:solidFill>
                <a:schemeClr val="tx1"/>
              </a:solidFill>
            </a:endParaRPr>
          </a:p>
          <a:p>
            <a:pPr lvl="0">
              <a:tabLst>
                <a:tab pos="3076575" algn="l"/>
              </a:tabLst>
            </a:pPr>
            <a:endParaRPr lang="en-US" sz="3200" dirty="0">
              <a:solidFill>
                <a:schemeClr val="tx1"/>
              </a:solidFill>
            </a:endParaRPr>
          </a:p>
          <a:p>
            <a:pPr lvl="0">
              <a:tabLst>
                <a:tab pos="3076575" algn="l"/>
              </a:tabLst>
            </a:pPr>
            <a:r>
              <a:rPr lang="en-US" sz="3200" dirty="0">
                <a:solidFill>
                  <a:schemeClr val="tx1"/>
                </a:solidFill>
              </a:rPr>
              <a:t>Public media digital KPIs:</a:t>
            </a:r>
          </a:p>
          <a:p>
            <a:pPr lvl="0">
              <a:tabLst>
                <a:tab pos="3076575" algn="l"/>
              </a:tabLst>
            </a:pPr>
            <a:r>
              <a:rPr lang="en-US" sz="3200" dirty="0" err="1">
                <a:solidFill>
                  <a:schemeClr val="tx1"/>
                </a:solidFill>
              </a:rPr>
              <a:t>tinyurl.com</a:t>
            </a:r>
            <a:r>
              <a:rPr lang="en-US" sz="3200" dirty="0">
                <a:solidFill>
                  <a:schemeClr val="tx1"/>
                </a:solidFill>
              </a:rPr>
              <a:t>/</a:t>
            </a:r>
            <a:r>
              <a:rPr lang="en-US" sz="3200" dirty="0" err="1">
                <a:solidFill>
                  <a:schemeClr val="tx1"/>
                </a:solidFill>
              </a:rPr>
              <a:t>pubmediakpis</a:t>
            </a:r>
            <a:endParaRPr lang="en-US" sz="3200" dirty="0">
              <a:solidFill>
                <a:schemeClr val="tx1"/>
              </a:solidFill>
            </a:endParaRPr>
          </a:p>
        </p:txBody>
      </p:sp>
    </p:spTree>
    <p:extLst>
      <p:ext uri="{BB962C8B-B14F-4D97-AF65-F5344CB8AC3E}">
        <p14:creationId xmlns:p14="http://schemas.microsoft.com/office/powerpoint/2010/main" val="218883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11" name="Google Shape;72;p11">
            <a:extLst>
              <a:ext uri="{FF2B5EF4-FFF2-40B4-BE49-F238E27FC236}">
                <a16:creationId xmlns:a16="http://schemas.microsoft.com/office/drawing/2014/main" id="{452C7EC4-82AB-304A-AAA9-54BED93E006F}"/>
              </a:ext>
            </a:extLst>
          </p:cNvPr>
          <p:cNvSpPr/>
          <p:nvPr/>
        </p:nvSpPr>
        <p:spPr>
          <a:xfrm>
            <a:off x="0" y="0"/>
            <a:ext cx="12192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41367"/>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195457" y="376056"/>
            <a:ext cx="2935369" cy="1114815"/>
          </a:xfrm>
          <a:prstGeom prst="rect">
            <a:avLst/>
          </a:prstGeom>
          <a:noFill/>
          <a:ln>
            <a:noFill/>
          </a:ln>
        </p:spPr>
        <p:txBody>
          <a:bodyPr spcFirstLastPara="1" wrap="square" lIns="91425" tIns="45700" rIns="91425" bIns="0" anchor="b" anchorCtr="0">
            <a:noAutofit/>
          </a:bodyPr>
          <a:lstStyle/>
          <a:p>
            <a:pPr lvl="0" algn="ctr"/>
            <a:r>
              <a:rPr lang="en-US" sz="3200" b="1" dirty="0">
                <a:solidFill>
                  <a:schemeClr val="bg1"/>
                </a:solidFill>
              </a:rPr>
              <a:t>NPR’s KPIs</a:t>
            </a:r>
          </a:p>
        </p:txBody>
      </p:sp>
      <p:sp>
        <p:nvSpPr>
          <p:cNvPr id="5" name="Google Shape;74;p11">
            <a:extLst>
              <a:ext uri="{FF2B5EF4-FFF2-40B4-BE49-F238E27FC236}">
                <a16:creationId xmlns:a16="http://schemas.microsoft.com/office/drawing/2014/main" id="{B4CB1518-61D2-8A49-91E9-FE821FD98CC5}"/>
              </a:ext>
            </a:extLst>
          </p:cNvPr>
          <p:cNvSpPr txBox="1"/>
          <p:nvPr/>
        </p:nvSpPr>
        <p:spPr>
          <a:xfrm>
            <a:off x="8504932" y="376055"/>
            <a:ext cx="3422373" cy="1114815"/>
          </a:xfrm>
          <a:prstGeom prst="rect">
            <a:avLst/>
          </a:prstGeom>
          <a:noFill/>
          <a:ln>
            <a:noFill/>
          </a:ln>
        </p:spPr>
        <p:txBody>
          <a:bodyPr spcFirstLastPara="1" wrap="square" lIns="91425" tIns="45700" rIns="91425" bIns="0" anchor="b" anchorCtr="0">
            <a:noAutofit/>
          </a:bodyPr>
          <a:lstStyle/>
          <a:p>
            <a:pPr lvl="0" algn="ctr"/>
            <a:r>
              <a:rPr lang="en-US" sz="3200" b="1" dirty="0">
                <a:solidFill>
                  <a:schemeClr val="bg1"/>
                </a:solidFill>
              </a:rPr>
              <a:t>Texas Journalism Hub</a:t>
            </a:r>
          </a:p>
        </p:txBody>
      </p:sp>
      <p:sp>
        <p:nvSpPr>
          <p:cNvPr id="6" name="Google Shape;74;p11">
            <a:extLst>
              <a:ext uri="{FF2B5EF4-FFF2-40B4-BE49-F238E27FC236}">
                <a16:creationId xmlns:a16="http://schemas.microsoft.com/office/drawing/2014/main" id="{1BD42A6F-8E80-E945-BBCB-D55354E4A9C3}"/>
              </a:ext>
            </a:extLst>
          </p:cNvPr>
          <p:cNvSpPr txBox="1"/>
          <p:nvPr/>
        </p:nvSpPr>
        <p:spPr>
          <a:xfrm>
            <a:off x="4090523" y="376055"/>
            <a:ext cx="4045743" cy="1114815"/>
          </a:xfrm>
          <a:prstGeom prst="rect">
            <a:avLst/>
          </a:prstGeom>
          <a:noFill/>
          <a:ln>
            <a:noFill/>
          </a:ln>
        </p:spPr>
        <p:txBody>
          <a:bodyPr spcFirstLastPara="1" wrap="square" lIns="91425" tIns="45700" rIns="91425" bIns="0" anchor="b" anchorCtr="0">
            <a:noAutofit/>
          </a:bodyPr>
          <a:lstStyle/>
          <a:p>
            <a:pPr lvl="0" algn="ctr"/>
            <a:r>
              <a:rPr lang="en-US" sz="3200" b="1" dirty="0">
                <a:solidFill>
                  <a:schemeClr val="bg1"/>
                </a:solidFill>
              </a:rPr>
              <a:t>Public Media Digital Audience KPIs</a:t>
            </a:r>
          </a:p>
        </p:txBody>
      </p:sp>
      <p:pic>
        <p:nvPicPr>
          <p:cNvPr id="3" name="Picture 2">
            <a:extLst>
              <a:ext uri="{FF2B5EF4-FFF2-40B4-BE49-F238E27FC236}">
                <a16:creationId xmlns:a16="http://schemas.microsoft.com/office/drawing/2014/main" id="{729C7526-AC26-E340-A108-4BD438CFB9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54311">
            <a:off x="312615" y="1764197"/>
            <a:ext cx="4247389" cy="5193194"/>
          </a:xfrm>
          <a:prstGeom prst="rect">
            <a:avLst/>
          </a:prstGeom>
          <a:ln>
            <a:solidFill>
              <a:schemeClr val="bg1">
                <a:lumMod val="50000"/>
              </a:schemeClr>
            </a:solidFill>
          </a:ln>
        </p:spPr>
      </p:pic>
      <p:pic>
        <p:nvPicPr>
          <p:cNvPr id="9" name="Picture 8">
            <a:extLst>
              <a:ext uri="{FF2B5EF4-FFF2-40B4-BE49-F238E27FC236}">
                <a16:creationId xmlns:a16="http://schemas.microsoft.com/office/drawing/2014/main" id="{5AF20856-18E2-E245-8998-701F715DD5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6293" y="1664806"/>
            <a:ext cx="4049973" cy="5391977"/>
          </a:xfrm>
          <a:prstGeom prst="rect">
            <a:avLst/>
          </a:prstGeom>
          <a:ln>
            <a:solidFill>
              <a:schemeClr val="bg1">
                <a:lumMod val="50000"/>
              </a:schemeClr>
            </a:solidFill>
          </a:ln>
        </p:spPr>
      </p:pic>
      <p:pic>
        <p:nvPicPr>
          <p:cNvPr id="2" name="Picture 1">
            <a:extLst>
              <a:ext uri="{FF2B5EF4-FFF2-40B4-BE49-F238E27FC236}">
                <a16:creationId xmlns:a16="http://schemas.microsoft.com/office/drawing/2014/main" id="{7E402707-8781-3446-BFF8-DBEF39C440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66733">
            <a:off x="7896753" y="1879380"/>
            <a:ext cx="6917842" cy="5256377"/>
          </a:xfrm>
          <a:prstGeom prst="rect">
            <a:avLst/>
          </a:prstGeom>
          <a:ln>
            <a:solidFill>
              <a:schemeClr val="bg1">
                <a:lumMod val="50000"/>
              </a:schemeClr>
            </a:solidFill>
          </a:ln>
        </p:spPr>
      </p:pic>
    </p:spTree>
    <p:extLst>
      <p:ext uri="{BB962C8B-B14F-4D97-AF65-F5344CB8AC3E}">
        <p14:creationId xmlns:p14="http://schemas.microsoft.com/office/powerpoint/2010/main" val="4289247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NPR example</a:t>
            </a: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74" name="Google Shape;74;p11"/>
          <p:cNvSpPr txBox="1"/>
          <p:nvPr/>
        </p:nvSpPr>
        <p:spPr>
          <a:xfrm>
            <a:off x="3594640" y="713984"/>
            <a:ext cx="8117100" cy="5636700"/>
          </a:xfrm>
          <a:prstGeom prst="rect">
            <a:avLst/>
          </a:prstGeom>
          <a:noFill/>
          <a:ln>
            <a:noFill/>
          </a:ln>
        </p:spPr>
        <p:txBody>
          <a:bodyPr spcFirstLastPara="1" wrap="square" lIns="91425" tIns="45700" rIns="91425" bIns="0" anchor="t" anchorCtr="0">
            <a:noAutofit/>
          </a:bodyPr>
          <a:lstStyle/>
          <a:p>
            <a:pPr lvl="0"/>
            <a:r>
              <a:rPr lang="en-US" sz="2600" b="1" dirty="0">
                <a:solidFill>
                  <a:schemeClr val="tx1"/>
                </a:solidFill>
              </a:rPr>
              <a:t>Goal</a:t>
            </a:r>
          </a:p>
          <a:p>
            <a:pPr lvl="0"/>
            <a:r>
              <a:rPr lang="en-US" sz="2600" dirty="0">
                <a:solidFill>
                  <a:schemeClr val="tx1"/>
                </a:solidFill>
              </a:rPr>
              <a:t>Expand the number of people who engage with NPR to ensure we are building the next core audience even as we deepen the affinity of our current audience.</a:t>
            </a:r>
          </a:p>
          <a:p>
            <a:pPr lvl="0"/>
            <a:endParaRPr lang="en-US" sz="2600" dirty="0">
              <a:solidFill>
                <a:schemeClr val="tx1"/>
              </a:solidFill>
            </a:endParaRPr>
          </a:p>
          <a:p>
            <a:pPr lvl="0"/>
            <a:r>
              <a:rPr lang="en-US" sz="2600" b="1" dirty="0">
                <a:solidFill>
                  <a:schemeClr val="tx1"/>
                </a:solidFill>
              </a:rPr>
              <a:t>Example KPI</a:t>
            </a:r>
          </a:p>
          <a:p>
            <a:pPr lvl="0"/>
            <a:r>
              <a:rPr lang="en-US" sz="2600" dirty="0">
                <a:solidFill>
                  <a:schemeClr val="tx1"/>
                </a:solidFill>
              </a:rPr>
              <a:t>% of NPR weekly audience who are under 45</a:t>
            </a:r>
          </a:p>
          <a:p>
            <a:pPr lvl="0"/>
            <a:endParaRPr lang="en-US" sz="2600" dirty="0">
              <a:solidFill>
                <a:schemeClr val="tx1"/>
              </a:solidFill>
            </a:endParaRPr>
          </a:p>
          <a:p>
            <a:pPr lvl="0"/>
            <a:r>
              <a:rPr lang="en-US" sz="2600" b="1" dirty="0">
                <a:solidFill>
                  <a:schemeClr val="tx1"/>
                </a:solidFill>
              </a:rPr>
              <a:t>Example Target</a:t>
            </a:r>
          </a:p>
          <a:p>
            <a:pPr lvl="0"/>
            <a:r>
              <a:rPr lang="en-US" sz="2600" dirty="0">
                <a:solidFill>
                  <a:schemeClr val="tx1"/>
                </a:solidFill>
              </a:rPr>
              <a:t>48% for FY19</a:t>
            </a:r>
          </a:p>
          <a:p>
            <a:pPr lvl="0"/>
            <a:endParaRPr lang="en-US" sz="2600" dirty="0">
              <a:solidFill>
                <a:schemeClr val="tx1"/>
              </a:solidFill>
            </a:endParaRPr>
          </a:p>
          <a:p>
            <a:pPr lvl="0"/>
            <a:endParaRPr lang="en-US" sz="2000" dirty="0">
              <a:solidFill>
                <a:schemeClr val="tx1"/>
              </a:solidFill>
            </a:endParaRPr>
          </a:p>
        </p:txBody>
      </p:sp>
    </p:spTree>
    <p:extLst>
      <p:ext uri="{BB962C8B-B14F-4D97-AF65-F5344CB8AC3E}">
        <p14:creationId xmlns:p14="http://schemas.microsoft.com/office/powerpoint/2010/main" val="109357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KPIs make your goals SMART</a:t>
            </a: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11" name="Picture 10">
            <a:extLst>
              <a:ext uri="{FF2B5EF4-FFF2-40B4-BE49-F238E27FC236}">
                <a16:creationId xmlns:a16="http://schemas.microsoft.com/office/drawing/2014/main" id="{7AEE94CE-6B43-A849-9882-1D066410E0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7000" y="0"/>
            <a:ext cx="8835000" cy="6858000"/>
          </a:xfrm>
          <a:prstGeom prst="rect">
            <a:avLst/>
          </a:prstGeom>
        </p:spPr>
      </p:pic>
    </p:spTree>
    <p:extLst>
      <p:ext uri="{BB962C8B-B14F-4D97-AF65-F5344CB8AC3E}">
        <p14:creationId xmlns:p14="http://schemas.microsoft.com/office/powerpoint/2010/main" val="873010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KPIs are the few metrics that matter most</a:t>
            </a:r>
          </a:p>
          <a:p>
            <a:pPr marL="0" marR="0" lvl="0" indent="0" algn="l" rtl="0">
              <a:spcBef>
                <a:spcPts val="0"/>
              </a:spcBef>
              <a:spcAft>
                <a:spcPts val="0"/>
              </a:spcAft>
              <a:buNone/>
            </a:pPr>
            <a:endParaRPr lang="en-US" sz="3200" b="1" dirty="0">
              <a:solidFill>
                <a:schemeClr val="bg1"/>
              </a:solidFill>
              <a:latin typeface="Arial"/>
              <a:ea typeface="Arial"/>
              <a:cs typeface="Arial"/>
              <a:sym typeface="Arial"/>
            </a:endParaRPr>
          </a:p>
          <a:p>
            <a:pPr marL="0" marR="0" lvl="0" indent="0" algn="l" rtl="0">
              <a:spcBef>
                <a:spcPts val="0"/>
              </a:spcBef>
              <a:spcAft>
                <a:spcPts val="0"/>
              </a:spcAft>
              <a:buNone/>
            </a:pPr>
            <a:r>
              <a:rPr lang="en-US" sz="2600" i="1" dirty="0">
                <a:solidFill>
                  <a:schemeClr val="bg1"/>
                </a:solidFill>
                <a:latin typeface="Arial"/>
                <a:ea typeface="Arial"/>
                <a:cs typeface="Arial"/>
                <a:sym typeface="Arial"/>
              </a:rPr>
              <a:t>Sh</a:t>
            </a:r>
            <a:r>
              <a:rPr lang="en-US" sz="2600" i="1" dirty="0">
                <a:solidFill>
                  <a:schemeClr val="bg1"/>
                </a:solidFill>
              </a:rPr>
              <a:t>oot for 5-10 </a:t>
            </a:r>
            <a:br>
              <a:rPr lang="en-US" sz="2600" i="1" dirty="0">
                <a:solidFill>
                  <a:schemeClr val="bg1"/>
                </a:solidFill>
              </a:rPr>
            </a:br>
            <a:r>
              <a:rPr lang="en-US" sz="2600" i="1" dirty="0">
                <a:solidFill>
                  <a:schemeClr val="bg1"/>
                </a:solidFill>
              </a:rPr>
              <a:t>top-level KPIs </a:t>
            </a:r>
            <a:br>
              <a:rPr lang="en-US" sz="2600" i="1" dirty="0">
                <a:solidFill>
                  <a:schemeClr val="bg1"/>
                </a:solidFill>
              </a:rPr>
            </a:br>
            <a:r>
              <a:rPr lang="en-US" sz="2600" i="1" dirty="0">
                <a:solidFill>
                  <a:schemeClr val="bg1"/>
                </a:solidFill>
              </a:rPr>
              <a:t>for your org</a:t>
            </a:r>
            <a:endParaRPr sz="2600" i="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graphicFrame>
        <p:nvGraphicFramePr>
          <p:cNvPr id="5" name="Diagram 4">
            <a:extLst>
              <a:ext uri="{FF2B5EF4-FFF2-40B4-BE49-F238E27FC236}">
                <a16:creationId xmlns:a16="http://schemas.microsoft.com/office/drawing/2014/main" id="{614A72E1-B4BE-A844-AC46-8352243A08DC}"/>
              </a:ext>
            </a:extLst>
          </p:cNvPr>
          <p:cNvGraphicFramePr/>
          <p:nvPr>
            <p:extLst>
              <p:ext uri="{D42A27DB-BD31-4B8C-83A1-F6EECF244321}">
                <p14:modId xmlns:p14="http://schemas.microsoft.com/office/powerpoint/2010/main" val="2922565143"/>
              </p:ext>
            </p:extLst>
          </p:nvPr>
        </p:nvGraphicFramePr>
        <p:xfrm>
          <a:off x="3501918" y="758283"/>
          <a:ext cx="6433797" cy="5380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66;p10">
            <a:extLst>
              <a:ext uri="{FF2B5EF4-FFF2-40B4-BE49-F238E27FC236}">
                <a16:creationId xmlns:a16="http://schemas.microsoft.com/office/drawing/2014/main" id="{5694D013-098A-CF49-B500-1C374A5044F5}"/>
              </a:ext>
            </a:extLst>
          </p:cNvPr>
          <p:cNvSpPr txBox="1"/>
          <p:nvPr/>
        </p:nvSpPr>
        <p:spPr>
          <a:xfrm>
            <a:off x="7203665" y="1115429"/>
            <a:ext cx="4988335" cy="564284"/>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b="1" dirty="0"/>
              <a:t>KPIs</a:t>
            </a:r>
            <a:endParaRPr lang="en-US" sz="2200" i="1" dirty="0"/>
          </a:p>
        </p:txBody>
      </p:sp>
      <p:sp>
        <p:nvSpPr>
          <p:cNvPr id="8" name="Google Shape;66;p10">
            <a:extLst>
              <a:ext uri="{FF2B5EF4-FFF2-40B4-BE49-F238E27FC236}">
                <a16:creationId xmlns:a16="http://schemas.microsoft.com/office/drawing/2014/main" id="{5B291D60-B158-3E4D-91C4-B9A21ACD8ED7}"/>
              </a:ext>
            </a:extLst>
          </p:cNvPr>
          <p:cNvSpPr txBox="1"/>
          <p:nvPr/>
        </p:nvSpPr>
        <p:spPr>
          <a:xfrm>
            <a:off x="9064942" y="3802717"/>
            <a:ext cx="3583262"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b="1" dirty="0"/>
              <a:t>Other important metrics</a:t>
            </a:r>
            <a:endParaRPr lang="en-US" sz="2200" i="1" dirty="0"/>
          </a:p>
        </p:txBody>
      </p:sp>
      <p:sp>
        <p:nvSpPr>
          <p:cNvPr id="10" name="Down Arrow 9">
            <a:extLst>
              <a:ext uri="{FF2B5EF4-FFF2-40B4-BE49-F238E27FC236}">
                <a16:creationId xmlns:a16="http://schemas.microsoft.com/office/drawing/2014/main" id="{76610E5F-E262-4E4E-8B10-0023B7C40144}"/>
              </a:ext>
            </a:extLst>
          </p:cNvPr>
          <p:cNvSpPr/>
          <p:nvPr/>
        </p:nvSpPr>
        <p:spPr>
          <a:xfrm rot="10800000">
            <a:off x="6094389" y="1875344"/>
            <a:ext cx="331304" cy="45057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66;p10">
            <a:extLst>
              <a:ext uri="{FF2B5EF4-FFF2-40B4-BE49-F238E27FC236}">
                <a16:creationId xmlns:a16="http://schemas.microsoft.com/office/drawing/2014/main" id="{7ECE9949-F590-2C46-8CC3-83AD9C2B3880}"/>
              </a:ext>
            </a:extLst>
          </p:cNvPr>
          <p:cNvSpPr txBox="1"/>
          <p:nvPr/>
        </p:nvSpPr>
        <p:spPr>
          <a:xfrm>
            <a:off x="7658557" y="1852703"/>
            <a:ext cx="3642234"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i="1" dirty="0"/>
              <a:t>As indicators</a:t>
            </a:r>
            <a:endParaRPr lang="en-US" sz="2200" i="1" dirty="0"/>
          </a:p>
        </p:txBody>
      </p:sp>
      <p:sp>
        <p:nvSpPr>
          <p:cNvPr id="12" name="Down Arrow 11">
            <a:extLst>
              <a:ext uri="{FF2B5EF4-FFF2-40B4-BE49-F238E27FC236}">
                <a16:creationId xmlns:a16="http://schemas.microsoft.com/office/drawing/2014/main" id="{02D8C4F4-16C7-AA4C-B8A5-D4DE601E279C}"/>
              </a:ext>
            </a:extLst>
          </p:cNvPr>
          <p:cNvSpPr/>
          <p:nvPr/>
        </p:nvSpPr>
        <p:spPr>
          <a:xfrm>
            <a:off x="7038013" y="1875344"/>
            <a:ext cx="331304" cy="45057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66;p10">
            <a:extLst>
              <a:ext uri="{FF2B5EF4-FFF2-40B4-BE49-F238E27FC236}">
                <a16:creationId xmlns:a16="http://schemas.microsoft.com/office/drawing/2014/main" id="{69E3B21D-5546-374F-994F-0A8313D8D7AA}"/>
              </a:ext>
            </a:extLst>
          </p:cNvPr>
          <p:cNvSpPr txBox="1"/>
          <p:nvPr/>
        </p:nvSpPr>
        <p:spPr>
          <a:xfrm>
            <a:off x="3553476" y="1852703"/>
            <a:ext cx="2471175"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i="1" dirty="0"/>
              <a:t>As summaries</a:t>
            </a:r>
            <a:endParaRPr lang="en-US" sz="2200" i="1" dirty="0"/>
          </a:p>
        </p:txBody>
      </p:sp>
    </p:spTree>
    <p:extLst>
      <p:ext uri="{BB962C8B-B14F-4D97-AF65-F5344CB8AC3E}">
        <p14:creationId xmlns:p14="http://schemas.microsoft.com/office/powerpoint/2010/main" val="16741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1"/>
          <p:cNvSpPr/>
          <p:nvPr/>
        </p:nvSpPr>
        <p:spPr>
          <a:xfrm>
            <a:off x="0" y="0"/>
            <a:ext cx="3357000" cy="6858000"/>
          </a:xfrm>
          <a:prstGeom prst="rect">
            <a:avLst/>
          </a:prstGeom>
          <a:solidFill>
            <a:srgbClr val="4D84C4"/>
          </a:solidFill>
          <a:ln>
            <a:noFill/>
          </a:ln>
        </p:spPr>
        <p:txBody>
          <a:bodyPr spcFirstLastPara="1" wrap="square" lIns="274300" tIns="685800" rIns="182875" bIns="45700" anchor="t" anchorCtr="0">
            <a:noAutofit/>
          </a:bodyPr>
          <a:lstStyle/>
          <a:p>
            <a:pPr marL="0" marR="0" lvl="0" indent="0" algn="l" rtl="0">
              <a:spcBef>
                <a:spcPts val="0"/>
              </a:spcBef>
              <a:spcAft>
                <a:spcPts val="0"/>
              </a:spcAft>
              <a:buNone/>
            </a:pPr>
            <a:r>
              <a:rPr lang="en-US" sz="3200" b="1" dirty="0">
                <a:solidFill>
                  <a:schemeClr val="bg1"/>
                </a:solidFill>
              </a:rPr>
              <a:t>NPR goals and associated KPIs and metrics</a:t>
            </a:r>
            <a:endParaRPr dirty="0">
              <a:solidFill>
                <a:schemeClr val="bg1"/>
              </a:solidFill>
            </a:endParaRPr>
          </a:p>
          <a:p>
            <a:pPr marL="0" marR="0" lvl="0" indent="0" algn="l" rtl="0">
              <a:spcBef>
                <a:spcPts val="0"/>
              </a:spcBef>
              <a:spcAft>
                <a:spcPts val="0"/>
              </a:spcAft>
              <a:buNone/>
            </a:pPr>
            <a:endParaRPr sz="3200" b="1" dirty="0">
              <a:solidFill>
                <a:schemeClr val="dk1"/>
              </a:solidFill>
              <a:latin typeface="Arial"/>
              <a:ea typeface="Arial"/>
              <a:cs typeface="Arial"/>
              <a:sym typeface="Arial"/>
            </a:endParaRPr>
          </a:p>
        </p:txBody>
      </p:sp>
      <p:sp>
        <p:nvSpPr>
          <p:cNvPr id="73" name="Google Shape;73;p11"/>
          <p:cNvSpPr txBox="1">
            <a:spLocks noGrp="1"/>
          </p:cNvSpPr>
          <p:nvPr>
            <p:ph type="sldNum" idx="12"/>
          </p:nvPr>
        </p:nvSpPr>
        <p:spPr>
          <a:xfrm>
            <a:off x="0" y="26988"/>
            <a:ext cx="0" cy="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graphicFrame>
        <p:nvGraphicFramePr>
          <p:cNvPr id="5" name="Diagram 4">
            <a:extLst>
              <a:ext uri="{FF2B5EF4-FFF2-40B4-BE49-F238E27FC236}">
                <a16:creationId xmlns:a16="http://schemas.microsoft.com/office/drawing/2014/main" id="{614A72E1-B4BE-A844-AC46-8352243A08DC}"/>
              </a:ext>
            </a:extLst>
          </p:cNvPr>
          <p:cNvGraphicFramePr/>
          <p:nvPr>
            <p:extLst>
              <p:ext uri="{D42A27DB-BD31-4B8C-83A1-F6EECF244321}">
                <p14:modId xmlns:p14="http://schemas.microsoft.com/office/powerpoint/2010/main" val="766356899"/>
              </p:ext>
            </p:extLst>
          </p:nvPr>
        </p:nvGraphicFramePr>
        <p:xfrm>
          <a:off x="3501918" y="758283"/>
          <a:ext cx="6433797" cy="5380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Google Shape;66;p10">
            <a:extLst>
              <a:ext uri="{FF2B5EF4-FFF2-40B4-BE49-F238E27FC236}">
                <a16:creationId xmlns:a16="http://schemas.microsoft.com/office/drawing/2014/main" id="{5694D013-098A-CF49-B500-1C374A5044F5}"/>
              </a:ext>
            </a:extLst>
          </p:cNvPr>
          <p:cNvSpPr txBox="1"/>
          <p:nvPr/>
        </p:nvSpPr>
        <p:spPr>
          <a:xfrm>
            <a:off x="7203665" y="1115429"/>
            <a:ext cx="5645572"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b="1" dirty="0"/>
              <a:t>NPR Strategic Plan &amp; Board</a:t>
            </a:r>
          </a:p>
          <a:p>
            <a:pPr marL="0" marR="0" lvl="0" indent="0" algn="l" rtl="0">
              <a:lnSpc>
                <a:spcPct val="90000"/>
              </a:lnSpc>
              <a:spcBef>
                <a:spcPts val="0"/>
              </a:spcBef>
              <a:spcAft>
                <a:spcPts val="0"/>
              </a:spcAft>
              <a:buNone/>
            </a:pPr>
            <a:br>
              <a:rPr lang="en-US" sz="2600" dirty="0"/>
            </a:br>
            <a:r>
              <a:rPr lang="en-US" sz="2600" dirty="0"/>
              <a:t>  </a:t>
            </a:r>
            <a:endParaRPr lang="en-US" sz="2200" i="1" dirty="0"/>
          </a:p>
        </p:txBody>
      </p:sp>
      <p:sp>
        <p:nvSpPr>
          <p:cNvPr id="7" name="Google Shape;66;p10">
            <a:extLst>
              <a:ext uri="{FF2B5EF4-FFF2-40B4-BE49-F238E27FC236}">
                <a16:creationId xmlns:a16="http://schemas.microsoft.com/office/drawing/2014/main" id="{D544DE4B-0D40-9E47-995D-FA95D40502F7}"/>
              </a:ext>
            </a:extLst>
          </p:cNvPr>
          <p:cNvSpPr txBox="1"/>
          <p:nvPr/>
        </p:nvSpPr>
        <p:spPr>
          <a:xfrm>
            <a:off x="8013984" y="2453575"/>
            <a:ext cx="3583262"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b="1" dirty="0"/>
              <a:t>Organizational</a:t>
            </a:r>
            <a:br>
              <a:rPr lang="en-US" sz="2600" dirty="0"/>
            </a:br>
            <a:r>
              <a:rPr lang="en-US" sz="2600" dirty="0"/>
              <a:t>   </a:t>
            </a:r>
            <a:endParaRPr lang="en-US" sz="2200" i="1" dirty="0"/>
          </a:p>
        </p:txBody>
      </p:sp>
      <p:sp>
        <p:nvSpPr>
          <p:cNvPr id="8" name="Google Shape;66;p10">
            <a:extLst>
              <a:ext uri="{FF2B5EF4-FFF2-40B4-BE49-F238E27FC236}">
                <a16:creationId xmlns:a16="http://schemas.microsoft.com/office/drawing/2014/main" id="{5B291D60-B158-3E4D-91C4-B9A21ACD8ED7}"/>
              </a:ext>
            </a:extLst>
          </p:cNvPr>
          <p:cNvSpPr txBox="1"/>
          <p:nvPr/>
        </p:nvSpPr>
        <p:spPr>
          <a:xfrm>
            <a:off x="8813151" y="3802717"/>
            <a:ext cx="3583262"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b="1" dirty="0"/>
              <a:t>Divisional</a:t>
            </a:r>
            <a:br>
              <a:rPr lang="en-US" sz="2600" dirty="0"/>
            </a:br>
            <a:r>
              <a:rPr lang="en-US" sz="2600" dirty="0"/>
              <a:t>   </a:t>
            </a:r>
            <a:endParaRPr lang="en-US" sz="2200" i="1" dirty="0"/>
          </a:p>
        </p:txBody>
      </p:sp>
      <p:sp>
        <p:nvSpPr>
          <p:cNvPr id="9" name="Google Shape;66;p10">
            <a:extLst>
              <a:ext uri="{FF2B5EF4-FFF2-40B4-BE49-F238E27FC236}">
                <a16:creationId xmlns:a16="http://schemas.microsoft.com/office/drawing/2014/main" id="{09A416EF-5675-2542-86EB-588796F8F561}"/>
              </a:ext>
            </a:extLst>
          </p:cNvPr>
          <p:cNvSpPr txBox="1"/>
          <p:nvPr/>
        </p:nvSpPr>
        <p:spPr>
          <a:xfrm>
            <a:off x="9633961" y="5140863"/>
            <a:ext cx="2762452" cy="958698"/>
          </a:xfrm>
          <a:prstGeom prst="rect">
            <a:avLst/>
          </a:prstGeom>
          <a:noFill/>
          <a:ln>
            <a:noFill/>
          </a:ln>
        </p:spPr>
        <p:txBody>
          <a:bodyPr spcFirstLastPara="1" wrap="square" lIns="91425" tIns="45700" rIns="91425" bIns="0" anchor="t" anchorCtr="0">
            <a:noAutofit/>
          </a:bodyPr>
          <a:lstStyle/>
          <a:p>
            <a:pPr marL="0" marR="0" lvl="0" indent="0" algn="l" rtl="0">
              <a:lnSpc>
                <a:spcPct val="90000"/>
              </a:lnSpc>
              <a:spcBef>
                <a:spcPts val="0"/>
              </a:spcBef>
              <a:spcAft>
                <a:spcPts val="0"/>
              </a:spcAft>
              <a:buNone/>
            </a:pPr>
            <a:r>
              <a:rPr lang="en-US" sz="2600" b="1" dirty="0"/>
              <a:t>Individual</a:t>
            </a:r>
            <a:br>
              <a:rPr lang="en-US" sz="2600" dirty="0"/>
            </a:br>
            <a:r>
              <a:rPr lang="en-US" sz="2600" dirty="0"/>
              <a:t>   </a:t>
            </a:r>
            <a:endParaRPr lang="en-US" sz="2200" i="1" dirty="0"/>
          </a:p>
        </p:txBody>
      </p:sp>
    </p:spTree>
    <p:extLst>
      <p:ext uri="{BB962C8B-B14F-4D97-AF65-F5344CB8AC3E}">
        <p14:creationId xmlns:p14="http://schemas.microsoft.com/office/powerpoint/2010/main" val="2254535377"/>
      </p:ext>
    </p:extLst>
  </p:cSld>
  <p:clrMapOvr>
    <a:masterClrMapping/>
  </p:clrMapOvr>
</p:sld>
</file>

<file path=ppt/theme/theme1.xml><?xml version="1.0" encoding="utf-8"?>
<a:theme xmlns:a="http://schemas.openxmlformats.org/drawingml/2006/main" name="Report v4">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20337</TotalTime>
  <Words>3234</Words>
  <Application>Microsoft Macintosh PowerPoint</Application>
  <PresentationFormat>Widescreen</PresentationFormat>
  <Paragraphs>560</Paragraphs>
  <Slides>42</Slides>
  <Notes>42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Noto Sans Symbols</vt:lpstr>
      <vt:lpstr>Wingdings</vt:lpstr>
      <vt:lpstr>Report v4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Lutzky</dc:creator>
  <cp:lastModifiedBy>Steve Mulder</cp:lastModifiedBy>
  <cp:revision>368</cp:revision>
  <cp:lastPrinted>2019-04-09T16:41:02Z</cp:lastPrinted>
  <dcterms:modified xsi:type="dcterms:W3CDTF">2019-10-11T13:50:00Z</dcterms:modified>
</cp:coreProperties>
</file>